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5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90" r:id="rId3"/>
    <p:sldId id="292" r:id="rId4"/>
    <p:sldId id="293" r:id="rId5"/>
    <p:sldId id="294" r:id="rId6"/>
    <p:sldId id="295" r:id="rId7"/>
    <p:sldId id="296" r:id="rId8"/>
    <p:sldId id="305" r:id="rId9"/>
    <p:sldId id="308" r:id="rId10"/>
    <p:sldId id="309" r:id="rId11"/>
    <p:sldId id="297" r:id="rId12"/>
    <p:sldId id="310" r:id="rId13"/>
    <p:sldId id="298" r:id="rId14"/>
    <p:sldId id="307" r:id="rId15"/>
    <p:sldId id="265" r:id="rId16"/>
    <p:sldId id="284" r:id="rId17"/>
    <p:sldId id="277" r:id="rId18"/>
    <p:sldId id="275" r:id="rId19"/>
    <p:sldId id="286" r:id="rId20"/>
    <p:sldId id="270" r:id="rId21"/>
    <p:sldId id="279" r:id="rId22"/>
    <p:sldId id="287" r:id="rId23"/>
    <p:sldId id="291" r:id="rId24"/>
    <p:sldId id="304" r:id="rId25"/>
    <p:sldId id="288" r:id="rId26"/>
    <p:sldId id="299" r:id="rId27"/>
    <p:sldId id="301" r:id="rId28"/>
    <p:sldId id="274" r:id="rId29"/>
    <p:sldId id="289" r:id="rId30"/>
  </p:sldIdLst>
  <p:sldSz cx="12192000" cy="6858000"/>
  <p:notesSz cx="6858000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1F6510-C21A-4D92-90EC-919A569F06C2}" type="datetimeFigureOut">
              <a:rPr lang="bg-BG" smtClean="0"/>
              <a:t>15.12.2020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28584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7615E-7984-41CF-871B-3D238308BE2B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0098241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C3893F-4923-4B86-9100-EFC1FEB50598}" type="datetimeFigureOut">
              <a:rPr lang="bg-BG" smtClean="0"/>
              <a:t>15.12.2020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2438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77194"/>
            <a:ext cx="548640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28584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BB2460-BF2A-447E-A500-301C02C6FA20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641184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B2460-BF2A-447E-A500-301C02C6FA20}" type="slidenum">
              <a:rPr lang="bg-BG" smtClean="0"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43785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D1A14-0CCA-4644-8232-FB6E0FF5FC80}" type="datetime1">
              <a:rPr lang="bg-BG" smtClean="0"/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48814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B939-3E66-416B-9416-D051E7D84274}" type="datetime1">
              <a:rPr lang="bg-BG" smtClean="0"/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49970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D2C95-774A-4E2D-AE6F-B5A74040DF25}" type="datetime1">
              <a:rPr lang="bg-BG" smtClean="0"/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28536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A6216-5FBC-424A-A0A9-1B13268DF144}" type="datetime1">
              <a:rPr lang="bg-BG" smtClean="0"/>
              <a:t>15.12.2020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97007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72E6-B6E5-4A7E-A0D1-4F9757BFE28E}" type="datetime1">
              <a:rPr lang="bg-BG" smtClean="0"/>
              <a:t>15.12.2020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108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EE244-103E-4FAF-9443-6744935BF5F1}" type="datetime1">
              <a:rPr lang="bg-BG" smtClean="0"/>
              <a:t>15.12.2020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40109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138C2-4675-4FF2-83EA-525371D8AAE2}" type="datetime1">
              <a:rPr lang="bg-BG" smtClean="0"/>
              <a:t>15.12.2020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56423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D560-C9F1-4BC0-9061-E66F2A7B7E17}" type="datetime1">
              <a:rPr lang="bg-BG" smtClean="0"/>
              <a:t>15.12.2020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83614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2D7E-3E36-4343-8726-349682FE8293}" type="datetime1">
              <a:rPr lang="bg-BG" smtClean="0"/>
              <a:t>15.12.2020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2091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B39A0-1E4B-48E7-999F-A7307449F732}" type="datetime1">
              <a:rPr lang="bg-BG" smtClean="0"/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00649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B03BD-D61B-45F0-9530-8C9A3270E852}" type="datetime1">
              <a:rPr lang="bg-BG" smtClean="0"/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34498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E49B5-DAF6-490F-9626-08021A09115A}" type="datetime1">
              <a:rPr lang="bg-BG" smtClean="0"/>
              <a:t>15.12.2020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BFC83-ED95-4048-8DE8-9BE9E6006A23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5899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BREXIT%2018.12.2020%20v01.pptx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p.customs.bg/eportal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customs.bg/wps/portal/agency/home/info-business/customs-activities/brexi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customs.bg/wps/portal/agency/media-center/on-focus/10-12-brexit-changes/!ut/p/z1/pZJbc4IwEIV_Sx98zGTDRcIjKpUqyqgFhZcOYoC0EhSpl3_fOJ12RlsvneZtJ9_unD1ncYRnOBLxlmdxzUsRL2UdRs0XZ0Qt4lGlT42WDSMy6Np91SVjTcPTUwA6QMFy3KFv0kcCbQ1H9_TDhWfBff3fgDfROzCauLbqBCNoecat_gBHOFolfIFDSijQtDlHuq4nSGO6ieaUmGhB9MRIm0yZK8aRTkS9qnMcxhkTyaEBG16zBhRswWOUMFGzqgGlQGmZvG8aQAARBc0rtuc1SvJYZGxzrvqnrOi6KdOjjpO9u0R-mP3A7g1U1fbUc-A0mK6nXQegrd8CviZcy-7Mfcf5XNMKhk9dSyU4lD4Yl31Q8XTL2Q77oqwKeY2TP4blAO7dOgB54fx1vY4sGWwpw9vXePaPZOU4pRq0B5kUGtc54iIt8exXdFX4vl9Q9YDexvaY7p7TfLl1rYcP2qywzw!!/?1dmy&amp;urile=wcm:path:/agency/site/media-center/on-focus/10-12-brexit-changes_filelist/0ef2e88b-0071-4a2f-b44f-8a031b48cd23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ustoms.bg/wps/portal/agency/home/info-business/customs-activities/brexit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customs.bg/wps/portal/agency/home/info-business/customs-activities/brexi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uidance/transporting-goods-between-great-britain-and-the-eu-from-1-january-2021-guidance-for-hauliers.b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he-border-operating-mode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prepare-to-export-from-great-britain-from-january-2021" TargetMode="External"/><Relationship Id="rId5" Type="http://schemas.openxmlformats.org/officeDocument/2006/relationships/hyperlink" Target="https://www.gov.uk/prepare-to-import-to-great-britain-from-january-2021" TargetMode="External"/><Relationship Id="rId4" Type="http://schemas.openxmlformats.org/officeDocument/2006/relationships/hyperlink" Target="https://www.gov.uk/government/publications/changes-to-vat-treatment-of-overseas-goods-sold-to-customers-from-1-january-2021/changes-to-vat-treatment-of-overseas-goods-sold-to-customers-from-1-january-2021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servicedesk@customs.b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ervicedesk.customs.bg/login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01600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bg-BG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Агенция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„Митници“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18 </a:t>
            </a:r>
            <a:r>
              <a:rPr lang="bg-BG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декември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2020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716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74914"/>
            <a:ext cx="10515600" cy="4450767"/>
          </a:xfrm>
        </p:spPr>
        <p:txBody>
          <a:bodyPr>
            <a:normAutofit/>
          </a:bodyPr>
          <a:lstStyle/>
          <a:p>
            <a:pPr marL="360363"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края на преходния период Регламент (ЕС) № 952/2013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спира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се прилага спрямо и в Обединеното кралство, с изключение на Северна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Ирландия.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4663" lvl="1" indent="-23813" algn="just">
              <a:buFont typeface="Wingdings" panose="05000000000000000000" pitchFamily="2" charset="2"/>
              <a:buChar char="Ø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Обединеното кралство започва да се третира като държава извън ЕС, т.н. трета държава,</a:t>
            </a:r>
          </a:p>
          <a:p>
            <a:pPr marL="474663" lvl="1" indent="-23813" algn="just">
              <a:buFont typeface="Wingdings" panose="05000000000000000000" pitchFamily="2" charset="2"/>
              <a:buChar char="Ø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Северна Ирландия – държава-членка на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</a:t>
            </a:r>
          </a:p>
          <a:p>
            <a:pPr marL="131763" lvl="1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на митническото  законодателство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60363" lvl="1"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преходния период правилата на Съюза относно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общия режим за облагане с акциз вече няма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се 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прилагат по отношение на Обединеното кралство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0850" lvl="2" indent="0" algn="just">
              <a:buFont typeface="Wingdings" panose="05000000000000000000" pitchFamily="2" charset="2"/>
              <a:buChar char="Ø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това, в съответствие с член 8 от Протокола за Ирландия/Северна Ирландия, който е част от Споразумението за оттегляне, правилата на Съюза в областта на акцизите ще продължат да се прилагат в Северна Ирландия след преходния период по отношение на стоките, за да се избегне създаването на „твърда“ граница между Ирландия и Северна Ирландия. </a:t>
            </a:r>
          </a:p>
          <a:p>
            <a:pPr marL="450850" lvl="2" indent="177800" algn="just">
              <a:buFont typeface="Wingdings" panose="05000000000000000000" pitchFamily="2" charset="2"/>
              <a:buChar char="Ø"/>
            </a:pP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Движението на акцизни стоки между Съюза и Северна Ирландия ще бъде третирано </a:t>
            </a:r>
            <a:r>
              <a:rPr lang="bg-BG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в 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рамките на Съюза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ЗА ИЗПЪЛНЕНИЕ (ЕС) 2020/1811 НА КОМИСИЯТА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/01.12.2020).</a:t>
            </a: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48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61248"/>
          </a:xfrm>
        </p:spPr>
        <p:txBody>
          <a:bodyPr>
            <a:normAutofit/>
          </a:bodyPr>
          <a:lstStyle/>
          <a:p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lvl="1" algn="just"/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Ако имате сделки и с трети страни – вероятно вие имате необходимите регистрации и опит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lvl="1" algn="just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lvl="1" algn="just"/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Ако досега сте имали сделки само в рамките на ЕС – трябва да се подготвите преди следващата сделка с ОК</a:t>
            </a:r>
          </a:p>
          <a:p>
            <a:pPr marL="457200" lvl="1" indent="0" algn="just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11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220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g-BG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Новият 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статут на ОК означава, че стоките от ОК, предназначени за Р България:</a:t>
            </a:r>
          </a:p>
          <a:p>
            <a:pPr lvl="0" algn="just"/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ще са с митнически статус на несъюзни стоки;</a:t>
            </a:r>
          </a:p>
          <a:p>
            <a:pPr lvl="0" algn="just"/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ще се допускат за свободно обращение и крайна употреба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чл. 201 от Регламент (ЕС) № 952/2013 на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bg-BG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вропейския</a:t>
            </a:r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парламент 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на Съвета от 9 октомври 2013 </a:t>
            </a:r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създаване на Митнически кодекс на Съюза (МКС)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algn="just"/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ще се събират дължимите вносни мита и други вземания; </a:t>
            </a:r>
          </a:p>
          <a:p>
            <a:pPr lvl="0" algn="just"/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ще се прилагат мерките на търговската политика и забраните и ограниченията и ще се изпълняват другите формалности, предвидени при вноса на стоките;</a:t>
            </a:r>
          </a:p>
          <a:p>
            <a:pPr marL="457200" lvl="1" indent="0" algn="just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3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299743"/>
          </a:xfrm>
        </p:spPr>
        <p:txBody>
          <a:bodyPr>
            <a:normAutofit/>
          </a:bodyPr>
          <a:lstStyle/>
          <a:p>
            <a:endParaRPr lang="bg-BG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Несъюзните 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 следва да се декларират </a:t>
            </a:r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митническа </a:t>
            </a:r>
            <a:r>
              <a:rPr lang="bg-BG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съдържаща всички данни, необходими за прилагане на разпоредбите, отнасящи се до този митнически режим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чл. 162 от МКС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Декларирането</a:t>
            </a:r>
            <a:r>
              <a:rPr lang="bg-BG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 извършва посредством използването на </a:t>
            </a:r>
            <a:r>
              <a:rPr lang="bg-BG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за електронна обработка на данни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чл. 66 от Закона за митниците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bg-BG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Декларирането </a:t>
            </a:r>
            <a:r>
              <a:rPr lang="bg-BG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единствено </a:t>
            </a:r>
            <a:r>
              <a:rPr lang="bg-BG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електронен път чрез:</a:t>
            </a:r>
            <a:endParaRPr lang="en-US" sz="23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bg-BG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„система-система“</a:t>
            </a:r>
            <a:endParaRPr lang="bg-BG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bg-BG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Е-Портал</a:t>
            </a:r>
            <a:endPara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91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2517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bg-B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bg-BG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bg-BG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може едно лице да подаде данните за стандартна митническа декларация по електронен път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е необходимо да има:</a:t>
            </a:r>
          </a:p>
          <a:p>
            <a:pPr lvl="0" algn="just"/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квалифициран електронен </a:t>
            </a:r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подпис;</a:t>
            </a:r>
            <a:endParaRPr lang="bg-BG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EORI регистрация - за идентификация на икономически оператори и други лица при взаимодействията им с митническите </a:t>
            </a:r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органи;</a:t>
            </a:r>
            <a:endParaRPr lang="bg-BG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регистрация за подаване на данни по електронен път</a:t>
            </a:r>
          </a:p>
          <a:p>
            <a:pPr lvl="0"/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е направило необходимите делегации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упълномощавания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към митнически представители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незадължително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g-BG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СТОКИ ОТ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РЕГИСТРАЦИЯ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802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00759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bg-BG" dirty="0" smtClean="0"/>
          </a:p>
          <a:p>
            <a:pPr marL="0" indent="0">
              <a:buNone/>
            </a:pPr>
            <a:endParaRPr lang="bg-BG" dirty="0"/>
          </a:p>
          <a:p>
            <a:pPr marL="0" indent="0" algn="just">
              <a:buNone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Всяко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лице може да определи свой митнически представител, който да го представлява пред митническите органи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18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МКС)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lvl="1" indent="0" algn="just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СТОКИ ОТ ОК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РЕГИСТРАЦИЯ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46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007594"/>
          </a:xfrm>
        </p:spPr>
        <p:txBody>
          <a:bodyPr>
            <a:normAutofit/>
          </a:bodyPr>
          <a:lstStyle/>
          <a:p>
            <a:pPr marL="87313" lvl="1" indent="0" algn="just">
              <a:buNone/>
            </a:pPr>
            <a:endParaRPr lang="bg-BG" sz="26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7313" lvl="1" indent="0" algn="just">
              <a:buNone/>
            </a:pPr>
            <a:r>
              <a:rPr lang="en-US" sz="2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Няма </a:t>
            </a:r>
            <a:r>
              <a:rPr lang="bg-BG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има изменение по отношение на всички съществуващи регистрации</a:t>
            </a:r>
            <a:r>
              <a:rPr lang="bg-BG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обмена и съхранението на информация посредством използването на средства за електронна обработка на </a:t>
            </a:r>
            <a:r>
              <a:rPr lang="bg-BG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данни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bg-BG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направени на </a:t>
            </a:r>
            <a:r>
              <a:rPr lang="bg-BG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Е-Портала </a:t>
            </a:r>
            <a:r>
              <a:rPr lang="bg-BG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bg-BG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АМ.</a:t>
            </a:r>
          </a:p>
          <a:p>
            <a:pPr marL="87313" lvl="1" indent="0" algn="just">
              <a:buNone/>
            </a:pPr>
            <a:endParaRPr lang="en-US" sz="2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7313" lvl="1" indent="0" algn="just">
              <a:buNone/>
            </a:pPr>
            <a:r>
              <a:rPr lang="en-US" sz="2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Няма </a:t>
            </a:r>
            <a:r>
              <a:rPr lang="bg-BG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има изменение по отношение на процесите </a:t>
            </a:r>
            <a:r>
              <a:rPr lang="bg-BG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създаване на нова регистрация и управлението на потребителите и достъпа от икономическите оператори на </a:t>
            </a:r>
            <a:r>
              <a:rPr lang="bg-BG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Е-Портала </a:t>
            </a:r>
            <a:r>
              <a:rPr lang="bg-BG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Агенция „Митници“.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СТОКИ ОТ ОК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РЕГИСТРАЦИЯ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54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21669"/>
            <a:ext cx="10515600" cy="5007594"/>
          </a:xfrm>
        </p:spPr>
        <p:txBody>
          <a:bodyPr>
            <a:normAutofit/>
          </a:bodyPr>
          <a:lstStyle/>
          <a:p>
            <a:pPr marL="0" lvl="1" indent="0" algn="just">
              <a:buNone/>
            </a:pP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 algn="just">
              <a:buNone/>
            </a:pP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Въвеждане на стоки на митническата територия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ЕС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8038" lvl="2" indent="-360363" algn="just"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декларация за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(ОДВ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8038" lvl="2" indent="-360363" algn="just">
              <a:buFont typeface="Wingdings" panose="05000000000000000000" pitchFamily="2" charset="2"/>
              <a:buChar char="Ø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Пристигане на стоките;</a:t>
            </a:r>
          </a:p>
          <a:p>
            <a:pPr marL="808038" lvl="2" indent="-360363" algn="just">
              <a:buFont typeface="Wingdings" panose="05000000000000000000" pitchFamily="2" charset="2"/>
              <a:buChar char="Ø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Представяне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разтоварване и проверка на стоките;</a:t>
            </a:r>
          </a:p>
          <a:p>
            <a:pPr marL="808038" lvl="2" indent="-360363" algn="just">
              <a:buFont typeface="Wingdings" panose="05000000000000000000" pitchFamily="2" charset="2"/>
              <a:buChar char="Ø"/>
            </a:pP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Временно складиране.</a:t>
            </a:r>
          </a:p>
          <a:p>
            <a:pPr marL="447675" lvl="2" indent="0" algn="just">
              <a:buNone/>
            </a:pPr>
            <a:endParaRPr lang="bg-B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buNone/>
            </a:pP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Митнически статус на съюзните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стоки</a:t>
            </a:r>
          </a:p>
          <a:p>
            <a:pPr marL="447675" lvl="2" indent="0" algn="just">
              <a:buNone/>
              <a:tabLst>
                <a:tab pos="447675" algn="l"/>
              </a:tabLst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Поставяне на стоките под митнически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</a:t>
            </a:r>
          </a:p>
          <a:p>
            <a:pPr marL="447675" lvl="2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buNone/>
            </a:pPr>
            <a:endParaRPr lang="bg-BG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МИТНИЧЕСКИ РЕЖИМИ И ПРОЦЕДУРИ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84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50406"/>
            <a:ext cx="10515600" cy="5007594"/>
          </a:xfrm>
        </p:spPr>
        <p:txBody>
          <a:bodyPr>
            <a:normAutofit fontScale="92500" lnSpcReduction="20000"/>
          </a:bodyPr>
          <a:lstStyle/>
          <a:p>
            <a:pPr marL="0" lvl="1" indent="0" algn="just">
              <a:buNone/>
            </a:pPr>
            <a:r>
              <a:rPr lang="bg-BG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Митнически режими</a:t>
            </a:r>
          </a:p>
          <a:p>
            <a:pPr marL="0" lvl="1" indent="0" algn="just">
              <a:buNone/>
            </a:pPr>
            <a:endParaRPr lang="bg-BG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8038" lvl="2" indent="-360363" algn="just">
              <a:buFont typeface="Wingdings" panose="05000000000000000000" pitchFamily="2" charset="2"/>
              <a:buChar char="Ø"/>
            </a:pPr>
            <a:r>
              <a:rPr lang="bg-BG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Допускане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свободно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обращение</a:t>
            </a:r>
            <a:endParaRPr lang="bg-BG"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8038" lvl="2" indent="-360363" algn="just">
              <a:buFont typeface="Wingdings" panose="05000000000000000000" pitchFamily="2" charset="2"/>
              <a:buChar char="Ø"/>
            </a:pPr>
            <a:r>
              <a:rPr lang="bg-BG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Специални режими:</a:t>
            </a:r>
          </a:p>
          <a:p>
            <a:pPr marL="1265238" lvl="3" indent="-282575" algn="just"/>
            <a:r>
              <a:rPr lang="bg-BG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Транзит:</a:t>
            </a:r>
          </a:p>
          <a:p>
            <a:pPr marL="1722438" lvl="4" indent="-360363" algn="just">
              <a:buFont typeface="Wingdings" panose="05000000000000000000" pitchFamily="2" charset="2"/>
              <a:buChar char="ü"/>
            </a:pPr>
            <a:r>
              <a:rPr lang="bg-BG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Външен</a:t>
            </a:r>
          </a:p>
          <a:p>
            <a:pPr marL="1722438" lvl="4" indent="-360363" algn="just">
              <a:buFont typeface="Wingdings" panose="05000000000000000000" pitchFamily="2" charset="2"/>
              <a:buChar char="ü"/>
            </a:pPr>
            <a:r>
              <a:rPr lang="bg-BG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Вътрешен</a:t>
            </a:r>
          </a:p>
          <a:p>
            <a:pPr marL="1362075" lvl="4" indent="0" algn="just">
              <a:buNone/>
            </a:pPr>
            <a:endParaRPr lang="bg-BG" sz="13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65238" lvl="3" indent="-282575" algn="just"/>
            <a:r>
              <a:rPr lang="bg-BG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Складиране</a:t>
            </a:r>
            <a:r>
              <a:rPr lang="bg-BG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722438" lvl="4" indent="-360363" algn="just">
              <a:buFont typeface="Wingdings" panose="05000000000000000000" pitchFamily="2" charset="2"/>
              <a:buChar char="ü"/>
            </a:pPr>
            <a:r>
              <a:rPr lang="bg-BG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Митническо складиране</a:t>
            </a:r>
          </a:p>
          <a:p>
            <a:pPr marL="1722438" lvl="4" indent="-360363" algn="just">
              <a:buFont typeface="Wingdings" panose="05000000000000000000" pitchFamily="2" charset="2"/>
              <a:buChar char="ü"/>
            </a:pPr>
            <a:r>
              <a:rPr lang="bg-BG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Свободни зони</a:t>
            </a:r>
          </a:p>
          <a:p>
            <a:pPr marL="1362075" lvl="4" indent="0" algn="just">
              <a:buNone/>
            </a:pPr>
            <a:endParaRPr lang="bg-BG" sz="13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65238" lvl="3" indent="-282575" algn="just"/>
            <a:r>
              <a:rPr lang="bg-BG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Употреба за специфични цели:</a:t>
            </a:r>
          </a:p>
          <a:p>
            <a:pPr marL="1722438" lvl="4" indent="-360363" algn="just">
              <a:buFont typeface="Wingdings" panose="05000000000000000000" pitchFamily="2" charset="2"/>
              <a:buChar char="ü"/>
            </a:pPr>
            <a:r>
              <a:rPr lang="bg-BG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Временен внос</a:t>
            </a:r>
            <a:endParaRPr lang="bg-BG"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22438" lvl="4" indent="-360363" algn="just">
              <a:buFont typeface="Wingdings" panose="05000000000000000000" pitchFamily="2" charset="2"/>
              <a:buChar char="ü"/>
            </a:pPr>
            <a:r>
              <a:rPr lang="bg-BG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Специфична употреба</a:t>
            </a:r>
            <a:endParaRPr lang="bg-BG"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4875" lvl="3" indent="0" algn="just">
              <a:buNone/>
            </a:pPr>
            <a:endParaRPr lang="bg-BG" sz="13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65238" lvl="3" indent="-282575" algn="just"/>
            <a:r>
              <a:rPr lang="bg-BG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Усъвършенстване:</a:t>
            </a:r>
          </a:p>
          <a:p>
            <a:pPr marL="1722438" lvl="4" indent="-360363" algn="just">
              <a:buFont typeface="Wingdings" panose="05000000000000000000" pitchFamily="2" charset="2"/>
              <a:buChar char="ü"/>
            </a:pPr>
            <a:r>
              <a:rPr lang="bg-BG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усъвършенстване</a:t>
            </a:r>
            <a:endParaRPr lang="bg-BG"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22438" lvl="4" indent="-360363" algn="just">
              <a:buFont typeface="Wingdings" panose="05000000000000000000" pitchFamily="2" charset="2"/>
              <a:buChar char="ü"/>
            </a:pPr>
            <a:r>
              <a:rPr lang="bg-BG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Пасивно усъвършенстване</a:t>
            </a:r>
            <a:endParaRPr lang="bg-BG"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22438" lvl="4" indent="-360363" algn="just"/>
            <a:endParaRPr lang="bg-BG"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8038" lvl="2" indent="-360363" algn="just">
              <a:buFont typeface="Wingdings" panose="05000000000000000000" pitchFamily="2" charset="2"/>
              <a:buChar char="Ø"/>
            </a:pPr>
            <a:r>
              <a:rPr lang="bg-BG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Износ</a:t>
            </a:r>
          </a:p>
          <a:p>
            <a:pPr marL="0" lvl="1" indent="0" algn="just">
              <a:buNone/>
            </a:pPr>
            <a:endParaRPr lang="bg-BG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МИТНИЧЕСКИ РЕЖИМИ И ПРОЦЕДУРИ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66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307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Начислява </a:t>
            </a:r>
            <a:r>
              <a:rPr lang="bg-B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 мито 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митото се явява нов данък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който отсъства при търговия в рамките на ЕС, за разлика от ДДС и акциз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ставката на митото зависи от стоката и държавата на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произход;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 за ставката може да се направи в консултационен модул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ТАРИК: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pres?slideindex=1&amp;slidetitle=" tooltip="https://customs.bg/wps/portal/agency/home/info-business/customs-activities/nomenclatures-and-tariffs/TARIC"/>
              </a:rPr>
              <a:t>https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pres?slideindex=1&amp;slidetitle=" tooltip="https://customs.bg/wps/portal/agency/home/info-business/customs-activities/nomenclatures-and-tariffs/TARIC"/>
              </a:rPr>
              <a:t>://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pres?slideindex=1&amp;slidetitle=" tooltip="https://customs.bg/wps/portal/agency/home/info-business/customs-activities/nomenclatures-and-tariffs/TARIC"/>
              </a:rPr>
              <a:t>customs.bg/wps/portal/agency/home/info-business/customs-activities/nomenclatures-and-tariffs/TARIC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СТОКИ </a:t>
            </a: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 ОК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МИТНИЧЕСКО ЗАДЪЛЖЕНИЕ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78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2193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bg-BG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Начислява се ДДС </a:t>
            </a:r>
            <a:endParaRPr lang="bg-B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Начисляването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ДДС при внос се извършва от митническите органи, като размерът на данъка се взема под отчет по реда, определен за митническото задължение.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Определението за внос по смисъла на ЗДДС е в чл. 16 от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ЗДДС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Внос на стоки по смисъла на този закон е въвеждането на несъюзни стоки на територията на страната, но когато при въвеждане на територията на страната стоките са със статут на временно складирани стоки или са поставени в свободна зона или под митнически режими - митническо складиране, активно усъвършенстване, временен внос с пълно освобождаване от вносни мита, външен транзит, вносът се смята за осъществен само когато стоките се допуснат за свободно обращение.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ДДС се дължи се при допускане за свободно обращение и крайна употреба (ДДС при внос се начислява от митническите органи също така и при поставяне на стоките под митнически режим специфична употреба и временен внос с частично освобождаване от вносни мита)</a:t>
            </a:r>
          </a:p>
          <a:p>
            <a:pPr algn="just"/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Митническите органи разрешават вдигането на стоките след заплащане или обезпечаване на начисления данък по реда, определен за митническото задължение, освен в случаите, когато данъка се начислява от вносителя (отложено начисляване на ДДС при внос по чл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167а от ЗДДС или специалния ред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начисляване на данък при внос за инвестиционни проекти по чл. 164 от ЗДДС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ставката на ДДС при внос на стоки на територията на страната е в размер на 20 на сто (чл. 66, ал. 1, т. 2 от ЗДДС).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Ставката на данъка е 9 на сто при внос на определени стоки като книги; храни, подходящи за бебета или за малки деца, бебешки пелени и подобни бебешки хигиенни артикули ( която се прилага временно от 01.07.2020 г. до 31.12.2021 г)  </a:t>
            </a:r>
            <a:endParaRPr lang="bg-B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НА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СТОКИ </a:t>
            </a: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 ОК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МИТНИЧЕСКО ЗАДЪЛЖЕНИЕ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69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21669"/>
            <a:ext cx="10515600" cy="4317400"/>
          </a:xfrm>
        </p:spPr>
        <p:txBody>
          <a:bodyPr>
            <a:normAutofit/>
          </a:bodyPr>
          <a:lstStyle/>
          <a:p>
            <a:pPr marL="228600" lvl="1" algn="just">
              <a:spcBef>
                <a:spcPts val="100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изтичането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преходния период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общия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за облагане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акциз, 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регламентиран в Директива 2008/118/ЕО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няма да се прилага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на 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Обединеното кралство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 algn="just">
              <a:spcBef>
                <a:spcPts val="1000"/>
              </a:spcBef>
              <a:buNone/>
            </a:pPr>
            <a:endParaRPr lang="bg-B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 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акцизни стоки на територията на ЕС от ОК или при извеждане на акцизни стоки от територията на ЕС към ОК ще са приложими разпоредбите за внасяне и изнасяне в съответствие с Директива 2008/118/ЕО.</a:t>
            </a:r>
          </a:p>
          <a:p>
            <a:pPr marL="0" indent="0" algn="just">
              <a:buNone/>
            </a:pPr>
            <a:endParaRPr lang="bg-B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внасяне на територията на страната акцизните стоки от Обединеното Кралство подлежат на облагане с акциз, освен когато са поставени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 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отложено плащане на акциз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АКЦИЗНО ЗАКОНОДАТЕЛСТВО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62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007594"/>
          </a:xfrm>
        </p:spPr>
        <p:txBody>
          <a:bodyPr>
            <a:noAutofit/>
          </a:bodyPr>
          <a:lstStyle/>
          <a:p>
            <a:pPr marL="342900" lvl="2" indent="-342900" algn="just">
              <a:spcBef>
                <a:spcPts val="1000"/>
              </a:spcBef>
            </a:pPr>
            <a:r>
              <a:rPr lang="bg-BG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съответствие с член 8 от Протокола за Ирландия/Северна Ирландия, който е част от Споразумението за оттегляне, правилата на Съюза в областта на акцизите ще продължат да се прилагат в Северна Ирландия след преходния период по отношение на стоките, за да се избегне създаването на „твърда“ граница между Ирландия и Северна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Ирландия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1000"/>
              </a:spcBef>
              <a:buNone/>
            </a:pP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2" indent="-342900" algn="just">
              <a:spcBef>
                <a:spcPts val="1000"/>
              </a:spcBef>
            </a:pPr>
            <a:r>
              <a:rPr lang="bg-BG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Движението на акцизни стоки между Съюза и Северна Ирландия ще бъде третирано като движение в рамките на Съюза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РЕГЛАМЕНТ ЗА ИЗПЪЛНЕНИЕ (ЕС) 2020/1811 НА КОМИСИЯТА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/01.12.2020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bg-BG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2" indent="0" algn="just">
              <a:spcBef>
                <a:spcPts val="1000"/>
              </a:spcBef>
              <a:buNone/>
            </a:pPr>
            <a:endParaRPr lang="bg-BG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2" indent="-342900" algn="just">
              <a:spcBef>
                <a:spcPts val="1000"/>
              </a:spcBef>
            </a:pPr>
            <a:r>
              <a:rPr lang="bg-BG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Поради това е необходимо икономическите оператори, които са установени в Северна Ирландия и възнамеряват да придвижват акцизни стоки до и от държави членки под режим отложено плащане на акциз, да са регистрирани и оправомощени в SEED, както и да използват процедурите на Съюза в областта на акцизите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EMCS.</a:t>
            </a:r>
            <a:endParaRPr lang="bg-BG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lvl="2" algn="ctr" rtl="0">
              <a:lnSpc>
                <a:spcPct val="90000"/>
              </a:lnSpc>
              <a:defRPr/>
            </a:pP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b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АКЦИЗНИ СТОКИ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3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147" y="1802167"/>
            <a:ext cx="10535653" cy="4919307"/>
          </a:xfrm>
        </p:spPr>
        <p:txBody>
          <a:bodyPr>
            <a:normAutofit fontScale="92500" lnSpcReduction="10000"/>
          </a:bodyPr>
          <a:lstStyle/>
          <a:p>
            <a:pPr marL="514350" indent="-285750" algn="just">
              <a:spcAft>
                <a:spcPts val="600"/>
              </a:spcAft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Единен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портал за </a:t>
            </a:r>
            <a:r>
              <a:rPr lang="bg-B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електронно общуване с Българската митническа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(Е-Портал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lvl="1" indent="0" algn="just">
              <a:spcAft>
                <a:spcPts val="600"/>
              </a:spcAft>
              <a:buNone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ep.customs.bg/eportal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endParaRPr lang="bg-BG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0" algn="just">
              <a:spcAft>
                <a:spcPts val="600"/>
              </a:spcAft>
              <a:buNone/>
            </a:pPr>
            <a:endParaRPr lang="bg-BG" sz="17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28700" lvl="1" indent="-3429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Новини / секция Актуално;</a:t>
            </a:r>
          </a:p>
          <a:p>
            <a:pPr marL="1028700" lvl="1" indent="-3429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Получаване на известия от ИО:</a:t>
            </a:r>
          </a:p>
          <a:p>
            <a:pPr marL="1485900" lvl="2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bg-BG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Обратна връзка с ИО /за регистрирани потребители/;</a:t>
            </a:r>
          </a:p>
          <a:p>
            <a:pPr marL="1485900" lvl="2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RSS </a:t>
            </a:r>
            <a:r>
              <a:rPr lang="bg-BG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канали /за нерегистрирани потребители/.</a:t>
            </a:r>
          </a:p>
          <a:p>
            <a:pPr marL="971550" lvl="1" indent="-28575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Карта за работоспособност на информационните системи на АМ по МУ;</a:t>
            </a:r>
          </a:p>
          <a:p>
            <a:pPr marL="971550" lvl="1" indent="-28575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Документи /актуални и проекти/ на информационните системи на АМ – Функционални спецификации, Ръководства за външни потребители за работа със системите, Нормативни документи и др.;</a:t>
            </a:r>
          </a:p>
          <a:p>
            <a:pPr marL="971550" lvl="1" indent="-28575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Регистрация на ИО.</a:t>
            </a:r>
            <a:endParaRPr lang="bg-BG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28700" lvl="1" indent="-34290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bg-BG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spcAft>
                <a:spcPts val="600"/>
              </a:spcAft>
              <a:buNone/>
            </a:pPr>
            <a:endParaRPr lang="bg-B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</a:t>
            </a: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АГЕНЦИЯ „МИТНИЦИ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- ПОРТАЛ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5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965876"/>
            <a:ext cx="10515600" cy="3878329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С АГЕНЦИЯ „МИТНИЦИ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- ПОРТАЛ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05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bg-BG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С АГЕНЦИЯ „МИТНИЦИ“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- ПОРТАЛ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20663" algn="just">
              <a:spcAft>
                <a:spcPts val="600"/>
              </a:spcAft>
            </a:pP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892432"/>
            <a:ext cx="7620000" cy="464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60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bg-BG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С АГЕНЦИЯ „МИТНИЦИ“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- ПОРТАЛ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90600" y="19780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20663" algn="just">
              <a:spcAft>
                <a:spcPts val="600"/>
              </a:spcAft>
            </a:pPr>
            <a:endParaRPr lang="bg-BG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0663" algn="just">
              <a:spcAft>
                <a:spcPts val="600"/>
              </a:spcAft>
            </a:pPr>
            <a:endParaRPr lang="bg-BG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0663" algn="just">
              <a:spcAft>
                <a:spcPts val="600"/>
              </a:spcAft>
            </a:pP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368" y="1850193"/>
            <a:ext cx="9899822" cy="4402970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>
            <a:off x="1947553" y="5272644"/>
            <a:ext cx="688769" cy="1068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8121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879" y="1825625"/>
            <a:ext cx="10637921" cy="48958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относно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начините за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получаване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ЕОРИ номер можете да намерите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Е-Портала на АМ,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меню „Запознаване с Е-Портал“,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секция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“:</a:t>
            </a:r>
          </a:p>
          <a:p>
            <a:pPr marL="0" indent="0" algn="just">
              <a:buNone/>
            </a:pPr>
            <a:endParaRPr lang="bg-BG" sz="1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С АГЕНЦИЯ „МИТНИЦИ“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СУИД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90599" y="1978025"/>
            <a:ext cx="10651503" cy="4743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20663" algn="just">
              <a:spcAft>
                <a:spcPts val="600"/>
              </a:spcAft>
            </a:pP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623" y="2476551"/>
            <a:ext cx="9162440" cy="4184481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>
            <a:off x="1847524" y="5058888"/>
            <a:ext cx="688769" cy="1068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340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583" y="1825625"/>
            <a:ext cx="11227323" cy="489585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bg-BG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С АГЕНЦИЯ „МИТНИЦИ“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- ПОРТАЛ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90599" y="1978025"/>
            <a:ext cx="10651503" cy="4743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20663" algn="just">
              <a:spcAft>
                <a:spcPts val="600"/>
              </a:spcAft>
            </a:pP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455" y="1771482"/>
            <a:ext cx="10321089" cy="4646110"/>
          </a:xfrm>
          <a:prstGeom prst="rect">
            <a:avLst/>
          </a:prstGeom>
        </p:spPr>
      </p:pic>
      <p:sp>
        <p:nvSpPr>
          <p:cNvPr id="10" name="Down Arrow 9"/>
          <p:cNvSpPr/>
          <p:nvPr/>
        </p:nvSpPr>
        <p:spPr>
          <a:xfrm>
            <a:off x="10590099" y="927121"/>
            <a:ext cx="263948" cy="1050904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786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583" y="1825625"/>
            <a:ext cx="10656217" cy="453072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bg-BG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С АГЕНЦИЯ „МИТНИЦИ“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СУИД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838201" y="1921669"/>
            <a:ext cx="10515600" cy="4743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285750">
              <a:spcAft>
                <a:spcPts val="600"/>
              </a:spcAft>
            </a:pPr>
            <a:r>
              <a:rPr lang="bg-BG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за управление на идентификация и достъп до информационните системи на Агенция „Митници“ (СУИД</a:t>
            </a:r>
            <a:r>
              <a:rPr lang="bg-BG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marL="514350" indent="-285750">
              <a:spcAft>
                <a:spcPts val="600"/>
              </a:spcAft>
            </a:pPr>
            <a:endParaRPr lang="bg-BG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285750">
              <a:spcAft>
                <a:spcPts val="600"/>
              </a:spcAft>
            </a:pPr>
            <a:endParaRPr lang="bg-BG" alt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spcAft>
                <a:spcPts val="600"/>
              </a:spcAft>
              <a:buNone/>
            </a:pPr>
            <a:r>
              <a:rPr lang="bg-BG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681461"/>
            <a:ext cx="10515600" cy="316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05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879" y="1921669"/>
            <a:ext cx="10637921" cy="4799806"/>
          </a:xfrm>
        </p:spPr>
        <p:txBody>
          <a:bodyPr>
            <a:noAutofit/>
          </a:bodyPr>
          <a:lstStyle/>
          <a:p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Промени в Системата за референтни данни (СРД2):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код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GB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присвоена крайна дата на валидност 31.12.2020 г. (вкл. и МУ с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GB%);</a:t>
            </a:r>
            <a:endParaRPr 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Код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 (United Kingdom (Northern Ireland))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въведен с дата на валидност от 01.01.2021 г.  (вкл. и МУ с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XI%).</a:t>
            </a:r>
            <a:endParaRPr 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bg-BG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Промени в Системата за идентификация и регистрация на икономически оператори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(ЕОРИ2_БГ)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ЕОРИ номера от типа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GB%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 с крайна дата на валидност 31.12.2020 г. 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bg-BG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ЕОРИ номера, издадени от Британската митническа администрация (започващи с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GB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bg-BG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bg-BG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bg-BG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1.2021 г. няма да са валидни, но регистрациите и прикачените към тях профили за достъп до информационните системи на </a:t>
            </a:r>
            <a:r>
              <a:rPr lang="bg-BG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Агенция „Митници“ </a:t>
            </a:r>
            <a:r>
              <a:rPr lang="bg-BG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ще останат активни.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bg-BG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bg-BG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актуализират се от ЕК</a:t>
            </a:r>
            <a:endParaRPr lang="bg-BG" sz="105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bg-BG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ДЕЙНОСТИ ОТ СТРАНА НА ОК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90599" y="1978025"/>
            <a:ext cx="10651503" cy="4743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20663" algn="just">
              <a:spcAft>
                <a:spcPts val="600"/>
              </a:spcAft>
            </a:pPr>
            <a:endParaRPr lang="bg-BG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2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007594"/>
          </a:xfrm>
        </p:spPr>
        <p:txBody>
          <a:bodyPr/>
          <a:lstStyle/>
          <a:p>
            <a:pPr algn="just"/>
            <a:r>
              <a:rPr lang="bg-BG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Актуална информация за 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BREXIT </a:t>
            </a:r>
            <a:r>
              <a:rPr lang="bg-BG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Интернет страницата на Агенция „Митници“ на адрес:</a:t>
            </a:r>
          </a:p>
          <a:p>
            <a:pPr marL="457200" lvl="1" indent="0" algn="just">
              <a:buNone/>
            </a:pPr>
            <a:r>
              <a:rPr 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https://customs.bg/wps/portal/agency/home/info-business/customs-activities/brexit</a:t>
            </a:r>
            <a:endParaRPr lang="bg-BG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ИО С </a:t>
            </a: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АГЕНЦИЯ „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МИТНИЦИ“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 СТРАНИЦА НА АМ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20" y="2784786"/>
            <a:ext cx="7553670" cy="404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15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4935" y="2318871"/>
            <a:ext cx="10358866" cy="403747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вниманието на титулярите на разрешения за предоставяне и поръчителите по поръчителство на общо обезпечение за режим съюзен транзит/общ транзитен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режим: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Следва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бъде предоставен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до 23.12.2020 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Анекс към поръчителството за общо обезпечение в митническото учреждение по обезпечението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(ЦМУ на АМ), който да бъде приет и да се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използва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01.01.2021 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 algn="just">
              <a:buNone/>
            </a:pP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Публикувано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рубриката Брек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1" indent="0" algn="just">
              <a:buNone/>
            </a:pPr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://customs.bg/wps/portal/agency/home/info-business/customs-activities/brexit</a:t>
            </a:r>
            <a:endParaRPr lang="bg-BG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С АГЕНЦИЯ „МИТНИЦИ“</a:t>
            </a: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55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54750"/>
            <a:ext cx="10515600" cy="4501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31 декември 2020 г. Обединеното кралство (ОК) ще се изключат от платформата за обмен на съобщения на ECS !</a:t>
            </a:r>
          </a:p>
          <a:p>
            <a:pPr marL="0" indent="0" algn="just">
              <a:buNone/>
            </a:pP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тази връзка, обръщаме внимание, че</a:t>
            </a: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след 31 декември 2020 г. няма да бъде възможен обменът на съобщения между ОК и държавите-членки на ЕС, </a:t>
            </a: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респективно няма да е възможно завършването на движения по електронен път в МИСИ, в случаите, когато износното движение е стартирано преди 31 декември 2020 г., когато МУ на износ е в България, и завършило след тази дата в МУ на напускане в ОК (и обратно).</a:t>
            </a:r>
            <a:b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Това обстоятелство ще доведе до забавяне на потвърждаване напускане на стоките, както и евентуална необходимост от представяне на алтернативни доказателства за напускане, поради което е препоръчително да се избягва стартиране на износни операции непосредствено преди тази дата с МУ на напускане ОК.</a:t>
            </a:r>
          </a:p>
          <a:p>
            <a:pPr marL="0" lvl="1" indent="0" algn="just">
              <a:buNone/>
            </a:pPr>
            <a:endParaRPr lang="bg-BG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 algn="just">
              <a:buNone/>
            </a:pPr>
            <a:r>
              <a:rPr lang="bg-BG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Публикувано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рубриката Брек</a:t>
            </a:r>
            <a:r>
              <a:rPr lang="bg-BG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1" indent="0" algn="just">
              <a:buNone/>
            </a:pP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https://customs.bg/wps/portal/agency/home/info-business/customs-activities/brexit</a:t>
            </a:r>
            <a:endParaRPr lang="bg-BG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bg-BG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С АГЕНЦИЯ „МИТНИЦИ“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ДЕЙНОСТИ ОТ СТРАНА НА ОК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86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86181"/>
            <a:ext cx="10637921" cy="29758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от ОК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български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bg-B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Транспортиране на стоки между Великобритания и ЕС от 1 януари 2021 г. : ръководство за товарни превозвачи и водачи на товарни автомобили</a:t>
            </a:r>
          </a:p>
          <a:p>
            <a:pPr marL="0" indent="0">
              <a:buNone/>
            </a:pPr>
            <a:r>
              <a:rPr lang="bg-BG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https://www.gov.uk/guidance/transporting-goods-between-great-britain-and-the-eu-from-1-january-2021-guidance-for-hauliers.bg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endParaRPr lang="bg-BG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НОВИТЕ РАЗПОРЕДБИ ОК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851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784601"/>
            <a:ext cx="10515600" cy="43407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от ОК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английски език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bg-B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bg-B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ще работи границата с Европейския съюз след преходния период ?</a:t>
            </a:r>
          </a:p>
          <a:p>
            <a:pPr marL="0" indent="0">
              <a:buNone/>
            </a:pPr>
            <a:r>
              <a:rPr lang="bg-BG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https://www.gov.uk/government/publications/the-border-operating-model</a:t>
            </a:r>
            <a:endParaRPr 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Промени в законодателството на Обединеното Кралство Великобритания, по отношение на ДДС третирането на чуждестранни стоки, продавани на клиенти в Обединеното Кралство Великобритания от 1 януари 2021 г. </a:t>
            </a:r>
            <a:endParaRPr lang="bg-B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bg-BG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bg-BG" sz="2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://www.gov.uk/government/publications/changes-to-vat-treatment-of-overseas-goods-sold-to-customers-from-1-january-2021/changes-to-vat-treatment-of-overseas-goods-sold-to-customers-from-1-january-2021</a:t>
            </a:r>
            <a:endParaRPr lang="bg-BG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Внос на стоки от ЕС във Великобритания от 1 януари 2021 г. </a:t>
            </a:r>
          </a:p>
          <a:p>
            <a:pPr marL="0" indent="0">
              <a:buNone/>
            </a:pPr>
            <a:r>
              <a:rPr lang="bg-BG" sz="2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https://www.gov.uk/prepare-to-import-to-great-britain-from-january-2021</a:t>
            </a:r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r>
              <a:rPr lang="bg-B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Износ на стоки от Великобритания за ЕС от 1 януари 2021 г. </a:t>
            </a:r>
          </a:p>
          <a:p>
            <a:pPr marL="0" indent="0">
              <a:buNone/>
            </a:pPr>
            <a:r>
              <a:rPr lang="bg-BG" sz="2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https://www.gov.uk/prepare-to-export-from-great-britain-from-january-2021</a:t>
            </a:r>
            <a:endParaRPr lang="bg-BG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bg-BG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НОВИТЕ РАЗПОРЕДБИ ОК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29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357" y="1825625"/>
            <a:ext cx="10579444" cy="4351338"/>
          </a:xfrm>
        </p:spPr>
        <p:txBody>
          <a:bodyPr/>
          <a:lstStyle/>
          <a:p>
            <a:pPr marL="0" indent="0" algn="just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възникване на допълнителни въпроси по отношение на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можете да отправите Вашето запитване към Сървис </a:t>
            </a:r>
            <a:r>
              <a:rPr lang="bg-BG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Деск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Агенция „Митници“ по един от следните канали за комуникация:</a:t>
            </a:r>
          </a:p>
          <a:p>
            <a:pPr marL="0" indent="0" algn="just">
              <a:buNone/>
            </a:pPr>
            <a:endParaRPr lang="bg-BG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5963" lvl="1" indent="-350838" algn="just">
              <a:buFont typeface="Wingdings" panose="05000000000000000000" pitchFamily="2" charset="2"/>
              <a:buChar char="Ø"/>
            </a:pPr>
            <a:r>
              <a:rPr lang="bg-BG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servicedesk@customs.bg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където заявката ще бъде регистрирана от оператор на СД;</a:t>
            </a:r>
          </a:p>
          <a:p>
            <a:pPr marL="715963" lvl="1" indent="-350838" algn="just">
              <a:buFont typeface="Wingdings" panose="05000000000000000000" pitchFamily="2" charset="2"/>
              <a:buChar char="Ø"/>
            </a:pPr>
            <a:r>
              <a:rPr lang="bg-BG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адрес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servicedesk.customs.bg/login</a:t>
            </a:r>
            <a:r>
              <a:rPr lang="bg-B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където ще получите регистрационен номер незабавно;</a:t>
            </a:r>
          </a:p>
          <a:p>
            <a:pPr marL="715963" lvl="1" indent="-350838" algn="just">
              <a:buFont typeface="Wingdings" panose="05000000000000000000" pitchFamily="2" charset="2"/>
              <a:buChar char="Ø"/>
            </a:pPr>
            <a:r>
              <a:rPr lang="bg-BG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телефонен номер: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02/ 9859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4980</a:t>
            </a:r>
            <a:r>
              <a:rPr lang="bg-B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НА ИО С АГЕНЦИЯ „МИТНИЦИ“</a:t>
            </a:r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СЪРВИС ДЕСК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АМ - КОНТАКТИ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52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34" y="596106"/>
            <a:ext cx="11969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6594"/>
            <a:ext cx="10515600" cy="1543217"/>
          </a:xfrm>
        </p:spPr>
        <p:txBody>
          <a:bodyPr/>
          <a:lstStyle/>
          <a:p>
            <a:pPr marL="0" indent="0" algn="just">
              <a:buNone/>
            </a:pPr>
            <a:endParaRPr lang="bg-BG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bg-BG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Благодарим за вниманието !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gradFill flip="none" rotWithShape="1">
            <a:gsLst>
              <a:gs pos="60000">
                <a:srgbClr val="5F7EA4"/>
              </a:gs>
              <a:gs pos="30500">
                <a:srgbClr val="8AA1BF"/>
              </a:gs>
              <a:gs pos="100000">
                <a:schemeClr val="accent1">
                  <a:lumMod val="70000"/>
                  <a:alpha val="79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BREXIT</a:t>
            </a:r>
            <a: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ИЗТИЧАНЕ НА ПРЕХОДНИЯ ПЕРИОД НА 31.12.2020 г. 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BFC83-ED95-4048-8DE8-9BE9E6006A23}" type="slidenum">
              <a:rPr lang="bg-BG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fld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60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1999</TotalTime>
  <Words>1689</Words>
  <Application>Microsoft Office PowerPoint</Application>
  <PresentationFormat>Widescreen</PresentationFormat>
  <Paragraphs>228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  BREXIT  ИЗТИЧАНЕ НА ПРЕХОДНИЯ ПЕРИОД НА 31.12.2020 г.  </vt:lpstr>
      <vt:lpstr>  BREXIT  ИЗТИЧАНЕ НА ПРЕХОДНИЯ ПЕРИОД НА 31.12.2020 г.  </vt:lpstr>
      <vt:lpstr>  BREXIT  ИЗТИЧАНЕ НА ПРЕХОДНИЯ ПЕРИОД НА 31.12.2020 г.  </vt:lpstr>
      <vt:lpstr>  BREXIT  ИЗТИЧАНЕ НА ПРЕХОДНИЯ ПЕРИОД НА 31.12.2020 г.  </vt:lpstr>
      <vt:lpstr>BREXIT ИЗТИЧАНЕ НА ПРЕХОДНИЯ ПЕРИОД НА 31.12.2020 г.  ВЪВЕЖДАНЕ НА СТОКИ ОТ ОК РЕГИСТРАЦИЯ</vt:lpstr>
      <vt:lpstr>BREXIT ИЗТИЧАНЕ НА ПРЕХОДНИЯ ПЕРИОД НА 31.12.2020 г.  ВЪВЕЖДАНЕ НА СТОКИ ОТ ОК РЕГИСТРАЦИЯ</vt:lpstr>
      <vt:lpstr>BREXIT ИЗТИЧАНЕ НА ПРЕХОДНИЯ ПЕРИОД НА 31.12.2020 г.  ВЪВЕЖДАНЕ НА СТОКИ ОТ ОК РЕГИСТРАЦИЯ</vt:lpstr>
      <vt:lpstr>  BREXIT ИЗТИЧАНЕ НА ПРЕХОДНИЯ ПЕРИОД НА 31.12.2020 г.  МИТНИЧЕСКИ РЕЖИМИ И ПРОЦЕДУРИ  </vt:lpstr>
      <vt:lpstr>  BREXIT ИЗТИЧАНЕ НА ПРЕХОДНИЯ ПЕРИОД НА 31.12.2020 г.  МИТНИЧЕСКИ РЕЖИМИ И ПРОЦЕДУРИ  </vt:lpstr>
      <vt:lpstr>BREXIT ИЗТИЧАНЕ НА ПРЕХОДНИЯ ПЕРИОД НА 31.12.2020 г.  ВЪВЕЖДАНЕ НА СТОКИ ОТ ОК МИТНИЧЕСКО ЗАДЪЛЖЕНИЕ</vt:lpstr>
      <vt:lpstr>BREXIT ИЗТИЧАНЕ НА ПРЕХОДНИЯ ПЕРИОД НА 31.12.2020 г.  ВЪВЕЖДАНЕ НА СТОКИ ОТ ОК МИТНИЧЕСКО ЗАДЪЛЖЕНИЕ</vt:lpstr>
      <vt:lpstr>BREXIT ИЗТИЧАНЕ НА ПРЕХОДНИЯ ПЕРИОД НА 31.12.2020 г.  АКЦИЗНО ЗАКОНОДАТЕЛСТВО</vt:lpstr>
      <vt:lpstr> BREXIT ИЗТИЧАНЕ НА ПРЕХОДНИЯ ПЕРИОД НА 31.12.2020 г.  АКЦИЗНИ СТОКИ </vt:lpstr>
      <vt:lpstr>BREXIT ИЗТИЧАНЕ НА ПРЕХОДНИЯ ПЕРИОД НА 31.12.2020 г.  ВЗАИМОДЕЙСТВИЕ НА ИО С АГЕНЦИЯ „МИТНИЦИ“ Е - ПОРТАЛ</vt:lpstr>
      <vt:lpstr>BREXIT ИЗТИЧАНЕ НА ПРЕХОДНИЯ ПЕРИОД НА 31.12.2020 г.  ВЗАИМОДЕЙСТВИЕ НА ИО С АГЕНЦИЯ „МИТНИЦИ“ Е - ПОРТАЛ</vt:lpstr>
      <vt:lpstr>BREXIT ИЗТИЧАНЕ НА ПРЕХОДНИЯ ПЕРИОД НА 31.12.2020 г.  ВЗАИМОДЕЙСТВИЕ НА ИО С АГЕНЦИЯ „МИТНИЦИ“ Е - ПОРТАЛ</vt:lpstr>
      <vt:lpstr>BREXIT ИЗТИЧАНЕ НА ПРЕХОДНИЯ ПЕРИОД НА 31.12.2020 г.  ВЗАИМОДЕЙСТВИЕ НА ИО С АГЕНЦИЯ „МИТНИЦИ“ Е - ПОРТАЛ</vt:lpstr>
      <vt:lpstr>BREXIT ИЗТИЧАНЕ НА ПРЕХОДНИЯ ПЕРИОД НА 31.12.2020 г.  ВЗАИМОДЕЙСТВИЕ НА ИО С АГЕНЦИЯ „МИТНИЦИ“ СУИД</vt:lpstr>
      <vt:lpstr>BREXIT ИЗТИЧАНЕ НА ПРЕХОДНИЯ ПЕРИОД НА 31.12.2020 г.  ВЗАИМОДЕЙСТВИЕ НА ИО С АГЕНЦИЯ „МИТНИЦИ“ Е - ПОРТАЛ</vt:lpstr>
      <vt:lpstr>BREXIT ИЗТИЧАНЕ НА ПРЕХОДНИЯ ПЕРИОД НА 31.12.2020 г.  ВЗАИМОДЕЙСТВИЕ НА ИО С АГЕНЦИЯ „МИТНИЦИ“ СУИД</vt:lpstr>
      <vt:lpstr>BREXIT ИЗТИЧАНЕ НА ПРЕХОДНИЯ ПЕРИОД НА 31.12.2020 г.  ДЕЙНОСТИ ОТ СТРАНА НА ОК</vt:lpstr>
      <vt:lpstr>BREXIT ИЗТИЧАНЕ НА ПРЕХОДНИЯ ПЕРИОД НА 31.12.2020 г.  ВЗАИМОДЕЙСТВИЕ НА ИО С АГЕНЦИЯ „МИТНИЦИ“ ИНТЕРНЕТ СТРАНИЦА НА АМ</vt:lpstr>
      <vt:lpstr> BREXIT ИЗТИЧАНЕ НА ПРЕХОДНИЯ ПЕРИОД НА 31.12.2020 г.  ВЗАИМОДЕЙСТВИЕ НА ИО С АГЕНЦИЯ „МИТНИЦИ“ </vt:lpstr>
      <vt:lpstr>BREXIT ИЗТИЧАНЕ НА ПРЕХОДНИЯ ПЕРИОД НА 31.12.2020 г.  ВЗАИМОДЕЙСТВИЕ НА ИО С АГЕНЦИЯ „МИТНИЦИ“ ДЕЙНОСТИ ОТ СТРАНА НА ОК</vt:lpstr>
      <vt:lpstr>BREXIT ИЗТИЧАНЕ НА ПРЕХОДНИЯ ПЕРИОД НА 31.12.2020 г.  НОВИТЕ РАЗПОРЕДБИ ОК</vt:lpstr>
      <vt:lpstr>BREXIT ИЗТИЧАНЕ НА ПРЕХОДНИЯ ПЕРИОД НА 31.12.2020 г.  НОВИТЕ РАЗПОРЕДБИ ОК</vt:lpstr>
      <vt:lpstr>BREXIT ИЗТИЧАНЕ НА ПРЕХОДНИЯ ПЕРИОД НА 31.12.2020 г.  ВЗАИМОДЕЙСТВИЕ НА ИО С АГЕНЦИЯ „МИТНИЦИ“ СЪРВИС ДЕСК НА АМ - КОНТАКТИ</vt:lpstr>
      <vt:lpstr>BREXIT  ИЗТИЧАНЕ НА ПРЕХОДНИЯ ПЕРИОД НА 31.12.2020 г.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Цялостен процес  по обслужване на заявки за проблеми, инциденти и услуги  на второ и трето ниво на Сървис Деск,  съгласно утвърдена  „Технология и организация на работа  на автоматизирана информационна система  национален Сървис Деск на Агенция „Митници”</dc:title>
  <dc:creator>Lydia Macheva</dc:creator>
  <cp:lastModifiedBy>Windows User</cp:lastModifiedBy>
  <cp:revision>206</cp:revision>
  <cp:lastPrinted>2019-01-30T14:02:22Z</cp:lastPrinted>
  <dcterms:created xsi:type="dcterms:W3CDTF">2016-12-14T14:33:40Z</dcterms:created>
  <dcterms:modified xsi:type="dcterms:W3CDTF">2020-12-15T17:05:52Z</dcterms:modified>
</cp:coreProperties>
</file>