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7"/>
  </p:notesMasterIdLst>
  <p:handoutMasterIdLst>
    <p:handoutMasterId r:id="rId28"/>
  </p:handoutMasterIdLst>
  <p:sldIdLst>
    <p:sldId id="418" r:id="rId2"/>
    <p:sldId id="372" r:id="rId3"/>
    <p:sldId id="405" r:id="rId4"/>
    <p:sldId id="427" r:id="rId5"/>
    <p:sldId id="428" r:id="rId6"/>
    <p:sldId id="408" r:id="rId7"/>
    <p:sldId id="429" r:id="rId8"/>
    <p:sldId id="431" r:id="rId9"/>
    <p:sldId id="432" r:id="rId10"/>
    <p:sldId id="433" r:id="rId11"/>
    <p:sldId id="419" r:id="rId12"/>
    <p:sldId id="434" r:id="rId13"/>
    <p:sldId id="424" r:id="rId14"/>
    <p:sldId id="435" r:id="rId15"/>
    <p:sldId id="420" r:id="rId16"/>
    <p:sldId id="421" r:id="rId17"/>
    <p:sldId id="440" r:id="rId18"/>
    <p:sldId id="422" r:id="rId19"/>
    <p:sldId id="423" r:id="rId20"/>
    <p:sldId id="436" r:id="rId21"/>
    <p:sldId id="437" r:id="rId22"/>
    <p:sldId id="438" r:id="rId23"/>
    <p:sldId id="439" r:id="rId24"/>
    <p:sldId id="441" r:id="rId25"/>
    <p:sldId id="394" r:id="rId26"/>
  </p:sldIdLst>
  <p:sldSz cx="12192000" cy="6858000"/>
  <p:notesSz cx="6718300" cy="9855200"/>
  <p:defaultTextStyle>
    <a:defPPr>
      <a:defRPr lang="bg-BG"/>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ЮЛИЯНА ГЕОРГИЕВА АНДОНОВА" initials="" lastIdx="2" clrIdx="0"/>
  <p:cmAuthor id="1" name="ТАНЯ ГЕОРГИЕВА АТАНАСОВА-ДРЕНСКА"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5C"/>
    <a:srgbClr val="C3FDEB"/>
    <a:srgbClr val="00236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66" autoAdjust="0"/>
    <p:restoredTop sz="96265" autoAdjust="0"/>
  </p:normalViewPr>
  <p:slideViewPr>
    <p:cSldViewPr snapToGrid="0">
      <p:cViewPr varScale="1">
        <p:scale>
          <a:sx n="101" d="100"/>
          <a:sy n="101" d="100"/>
        </p:scale>
        <p:origin x="1014" y="114"/>
      </p:cViewPr>
      <p:guideLst>
        <p:guide orient="horz" pos="2160"/>
        <p:guide pos="3840"/>
      </p:guideLst>
    </p:cSldViewPr>
  </p:slideViewPr>
  <p:outlineViewPr>
    <p:cViewPr>
      <p:scale>
        <a:sx n="33" d="100"/>
        <a:sy n="33" d="100"/>
      </p:scale>
      <p:origin x="0" y="-8958"/>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1" d="100"/>
          <a:sy n="81" d="100"/>
        </p:scale>
        <p:origin x="399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11475" cy="493713"/>
          </a:xfrm>
          <a:prstGeom prst="rect">
            <a:avLst/>
          </a:prstGeom>
        </p:spPr>
        <p:txBody>
          <a:bodyPr vert="horz" lIns="90606" tIns="45304" rIns="90606" bIns="45304" rtlCol="0"/>
          <a:lstStyle>
            <a:lvl1pPr algn="l" fontAlgn="auto">
              <a:spcBef>
                <a:spcPts val="0"/>
              </a:spcBef>
              <a:spcAft>
                <a:spcPts val="0"/>
              </a:spcAft>
              <a:defRPr sz="1200">
                <a:latin typeface="+mn-lt"/>
                <a:cs typeface="+mn-cs"/>
              </a:defRPr>
            </a:lvl1pPr>
          </a:lstStyle>
          <a:p>
            <a:pPr>
              <a:defRPr/>
            </a:pPr>
            <a:endParaRPr lang="bg-BG"/>
          </a:p>
        </p:txBody>
      </p:sp>
      <p:sp>
        <p:nvSpPr>
          <p:cNvPr id="3" name="Контейнер за дата 2"/>
          <p:cNvSpPr>
            <a:spLocks noGrp="1"/>
          </p:cNvSpPr>
          <p:nvPr>
            <p:ph type="dt" sz="quarter" idx="1"/>
          </p:nvPr>
        </p:nvSpPr>
        <p:spPr>
          <a:xfrm>
            <a:off x="3805238" y="0"/>
            <a:ext cx="2911475" cy="493713"/>
          </a:xfrm>
          <a:prstGeom prst="rect">
            <a:avLst/>
          </a:prstGeom>
        </p:spPr>
        <p:txBody>
          <a:bodyPr vert="horz" lIns="90606" tIns="45304" rIns="90606" bIns="45304" rtlCol="0"/>
          <a:lstStyle>
            <a:lvl1pPr algn="r" fontAlgn="auto">
              <a:spcBef>
                <a:spcPts val="0"/>
              </a:spcBef>
              <a:spcAft>
                <a:spcPts val="0"/>
              </a:spcAft>
              <a:defRPr sz="1200">
                <a:latin typeface="+mn-lt"/>
                <a:cs typeface="+mn-cs"/>
              </a:defRPr>
            </a:lvl1pPr>
          </a:lstStyle>
          <a:p>
            <a:pPr>
              <a:defRPr/>
            </a:pPr>
            <a:fld id="{415C672C-F02A-4264-8C5A-6AEF8F3042D7}" type="datetimeFigureOut">
              <a:rPr lang="bg-BG"/>
              <a:pPr>
                <a:defRPr/>
              </a:pPr>
              <a:t>15.12.2020 г.</a:t>
            </a:fld>
            <a:endParaRPr lang="bg-BG"/>
          </a:p>
        </p:txBody>
      </p:sp>
      <p:sp>
        <p:nvSpPr>
          <p:cNvPr id="4" name="Контейнер за долния колонтитул 3"/>
          <p:cNvSpPr>
            <a:spLocks noGrp="1"/>
          </p:cNvSpPr>
          <p:nvPr>
            <p:ph type="ftr" sz="quarter" idx="2"/>
          </p:nvPr>
        </p:nvSpPr>
        <p:spPr>
          <a:xfrm>
            <a:off x="0" y="9359900"/>
            <a:ext cx="2911475" cy="493713"/>
          </a:xfrm>
          <a:prstGeom prst="rect">
            <a:avLst/>
          </a:prstGeom>
        </p:spPr>
        <p:txBody>
          <a:bodyPr vert="horz" lIns="90606" tIns="45304" rIns="90606" bIns="45304" rtlCol="0" anchor="b"/>
          <a:lstStyle>
            <a:lvl1pPr algn="l" fontAlgn="auto">
              <a:spcBef>
                <a:spcPts val="0"/>
              </a:spcBef>
              <a:spcAft>
                <a:spcPts val="0"/>
              </a:spcAft>
              <a:defRPr sz="1200">
                <a:latin typeface="+mn-lt"/>
                <a:cs typeface="+mn-cs"/>
              </a:defRPr>
            </a:lvl1pPr>
          </a:lstStyle>
          <a:p>
            <a:pPr>
              <a:defRPr/>
            </a:pPr>
            <a:endParaRPr lang="bg-BG"/>
          </a:p>
        </p:txBody>
      </p:sp>
      <p:sp>
        <p:nvSpPr>
          <p:cNvPr id="5" name="Контейнер за номер на слайда 4"/>
          <p:cNvSpPr>
            <a:spLocks noGrp="1"/>
          </p:cNvSpPr>
          <p:nvPr>
            <p:ph type="sldNum" sz="quarter" idx="3"/>
          </p:nvPr>
        </p:nvSpPr>
        <p:spPr>
          <a:xfrm>
            <a:off x="3805238" y="9359900"/>
            <a:ext cx="2911475" cy="493713"/>
          </a:xfrm>
          <a:prstGeom prst="rect">
            <a:avLst/>
          </a:prstGeom>
        </p:spPr>
        <p:txBody>
          <a:bodyPr vert="horz" lIns="90606" tIns="45304" rIns="90606" bIns="45304" rtlCol="0" anchor="b"/>
          <a:lstStyle>
            <a:lvl1pPr algn="r" fontAlgn="auto">
              <a:spcBef>
                <a:spcPts val="0"/>
              </a:spcBef>
              <a:spcAft>
                <a:spcPts val="0"/>
              </a:spcAft>
              <a:defRPr sz="1200">
                <a:latin typeface="+mn-lt"/>
                <a:cs typeface="+mn-cs"/>
              </a:defRPr>
            </a:lvl1pPr>
          </a:lstStyle>
          <a:p>
            <a:pPr>
              <a:defRPr/>
            </a:pPr>
            <a:fld id="{00D00DA4-A25F-4770-A5E5-BB573D1E72B3}" type="slidenum">
              <a:rPr lang="bg-BG"/>
              <a:pPr>
                <a:defRPr/>
              </a:pPr>
              <a:t>‹#›</a:t>
            </a:fld>
            <a:endParaRPr lang="bg-BG"/>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11475" cy="493713"/>
          </a:xfrm>
          <a:prstGeom prst="rect">
            <a:avLst/>
          </a:prstGeom>
        </p:spPr>
        <p:txBody>
          <a:bodyPr vert="horz" lIns="90606" tIns="45304" rIns="90606" bIns="45304" rtlCol="0"/>
          <a:lstStyle>
            <a:lvl1pPr algn="l" fontAlgn="auto">
              <a:spcBef>
                <a:spcPts val="0"/>
              </a:spcBef>
              <a:spcAft>
                <a:spcPts val="0"/>
              </a:spcAft>
              <a:defRPr sz="1200">
                <a:latin typeface="+mn-lt"/>
                <a:cs typeface="+mn-cs"/>
              </a:defRPr>
            </a:lvl1pPr>
          </a:lstStyle>
          <a:p>
            <a:pPr>
              <a:defRPr/>
            </a:pPr>
            <a:endParaRPr lang="bg-BG"/>
          </a:p>
        </p:txBody>
      </p:sp>
      <p:sp>
        <p:nvSpPr>
          <p:cNvPr id="3" name="Контейнер за дата 2"/>
          <p:cNvSpPr>
            <a:spLocks noGrp="1"/>
          </p:cNvSpPr>
          <p:nvPr>
            <p:ph type="dt" idx="1"/>
          </p:nvPr>
        </p:nvSpPr>
        <p:spPr>
          <a:xfrm>
            <a:off x="3805238" y="0"/>
            <a:ext cx="2911475" cy="493713"/>
          </a:xfrm>
          <a:prstGeom prst="rect">
            <a:avLst/>
          </a:prstGeom>
        </p:spPr>
        <p:txBody>
          <a:bodyPr vert="horz" lIns="90606" tIns="45304" rIns="90606" bIns="45304" rtlCol="0"/>
          <a:lstStyle>
            <a:lvl1pPr algn="r" fontAlgn="auto">
              <a:spcBef>
                <a:spcPts val="0"/>
              </a:spcBef>
              <a:spcAft>
                <a:spcPts val="0"/>
              </a:spcAft>
              <a:defRPr sz="1200">
                <a:latin typeface="+mn-lt"/>
                <a:cs typeface="+mn-cs"/>
              </a:defRPr>
            </a:lvl1pPr>
          </a:lstStyle>
          <a:p>
            <a:pPr>
              <a:defRPr/>
            </a:pPr>
            <a:fld id="{453A0382-EAEB-4948-A7C9-BA53FB8EC776}" type="datetimeFigureOut">
              <a:rPr lang="bg-BG"/>
              <a:pPr>
                <a:defRPr/>
              </a:pPr>
              <a:t>15.12.2020 г.</a:t>
            </a:fld>
            <a:endParaRPr lang="bg-BG"/>
          </a:p>
        </p:txBody>
      </p:sp>
      <p:sp>
        <p:nvSpPr>
          <p:cNvPr id="4" name="Контейнер за изображение на слайда 3"/>
          <p:cNvSpPr>
            <a:spLocks noGrp="1" noRot="1" noChangeAspect="1"/>
          </p:cNvSpPr>
          <p:nvPr>
            <p:ph type="sldImg" idx="2"/>
          </p:nvPr>
        </p:nvSpPr>
        <p:spPr>
          <a:xfrm>
            <a:off x="74613" y="739775"/>
            <a:ext cx="6569075" cy="3695700"/>
          </a:xfrm>
          <a:prstGeom prst="rect">
            <a:avLst/>
          </a:prstGeom>
          <a:noFill/>
          <a:ln w="12700">
            <a:solidFill>
              <a:prstClr val="black"/>
            </a:solidFill>
          </a:ln>
        </p:spPr>
        <p:txBody>
          <a:bodyPr vert="horz" lIns="90606" tIns="45304" rIns="90606" bIns="45304" rtlCol="0" anchor="ctr"/>
          <a:lstStyle/>
          <a:p>
            <a:pPr lvl="0"/>
            <a:endParaRPr lang="bg-BG" noProof="0"/>
          </a:p>
        </p:txBody>
      </p:sp>
      <p:sp>
        <p:nvSpPr>
          <p:cNvPr id="5" name="Контейнер за бележки 4"/>
          <p:cNvSpPr>
            <a:spLocks noGrp="1"/>
          </p:cNvSpPr>
          <p:nvPr>
            <p:ph type="body" sz="quarter" idx="3"/>
          </p:nvPr>
        </p:nvSpPr>
        <p:spPr>
          <a:xfrm>
            <a:off x="671513" y="4681538"/>
            <a:ext cx="5375275" cy="4433887"/>
          </a:xfrm>
          <a:prstGeom prst="rect">
            <a:avLst/>
          </a:prstGeom>
        </p:spPr>
        <p:txBody>
          <a:bodyPr vert="horz" lIns="90606" tIns="45304" rIns="90606" bIns="45304" rtlCol="0"/>
          <a:lstStyle/>
          <a:p>
            <a:pPr lvl="0"/>
            <a:r>
              <a:rPr lang="bg-BG" noProof="0"/>
              <a:t>Щракнете, за да редактирате стиловете на текста в образеца</a:t>
            </a:r>
          </a:p>
          <a:p>
            <a:pPr lvl="1"/>
            <a:r>
              <a:rPr lang="bg-BG" noProof="0"/>
              <a:t>Второ ниво</a:t>
            </a:r>
          </a:p>
          <a:p>
            <a:pPr lvl="2"/>
            <a:r>
              <a:rPr lang="bg-BG" noProof="0"/>
              <a:t>Трето ниво</a:t>
            </a:r>
          </a:p>
          <a:p>
            <a:pPr lvl="3"/>
            <a:r>
              <a:rPr lang="bg-BG" noProof="0"/>
              <a:t>Четвърто ниво</a:t>
            </a:r>
          </a:p>
          <a:p>
            <a:pPr lvl="4"/>
            <a:r>
              <a:rPr lang="bg-BG" noProof="0"/>
              <a:t>Пето ниво</a:t>
            </a:r>
          </a:p>
        </p:txBody>
      </p:sp>
      <p:sp>
        <p:nvSpPr>
          <p:cNvPr id="6" name="Контейнер за долния колонтитул 5"/>
          <p:cNvSpPr>
            <a:spLocks noGrp="1"/>
          </p:cNvSpPr>
          <p:nvPr>
            <p:ph type="ftr" sz="quarter" idx="4"/>
          </p:nvPr>
        </p:nvSpPr>
        <p:spPr>
          <a:xfrm>
            <a:off x="0" y="9359900"/>
            <a:ext cx="2911475" cy="493713"/>
          </a:xfrm>
          <a:prstGeom prst="rect">
            <a:avLst/>
          </a:prstGeom>
        </p:spPr>
        <p:txBody>
          <a:bodyPr vert="horz" lIns="90606" tIns="45304" rIns="90606" bIns="45304" rtlCol="0" anchor="b"/>
          <a:lstStyle>
            <a:lvl1pPr algn="l" fontAlgn="auto">
              <a:spcBef>
                <a:spcPts val="0"/>
              </a:spcBef>
              <a:spcAft>
                <a:spcPts val="0"/>
              </a:spcAft>
              <a:defRPr sz="1200">
                <a:latin typeface="+mn-lt"/>
                <a:cs typeface="+mn-cs"/>
              </a:defRPr>
            </a:lvl1pPr>
          </a:lstStyle>
          <a:p>
            <a:pPr>
              <a:defRPr/>
            </a:pPr>
            <a:endParaRPr lang="bg-BG"/>
          </a:p>
        </p:txBody>
      </p:sp>
      <p:sp>
        <p:nvSpPr>
          <p:cNvPr id="7" name="Контейнер за номер на слайда 6"/>
          <p:cNvSpPr>
            <a:spLocks noGrp="1"/>
          </p:cNvSpPr>
          <p:nvPr>
            <p:ph type="sldNum" sz="quarter" idx="5"/>
          </p:nvPr>
        </p:nvSpPr>
        <p:spPr>
          <a:xfrm>
            <a:off x="3805238" y="9359900"/>
            <a:ext cx="2911475" cy="493713"/>
          </a:xfrm>
          <a:prstGeom prst="rect">
            <a:avLst/>
          </a:prstGeom>
        </p:spPr>
        <p:txBody>
          <a:bodyPr vert="horz" lIns="90606" tIns="45304" rIns="90606" bIns="45304" rtlCol="0" anchor="b"/>
          <a:lstStyle>
            <a:lvl1pPr algn="r" fontAlgn="auto">
              <a:spcBef>
                <a:spcPts val="0"/>
              </a:spcBef>
              <a:spcAft>
                <a:spcPts val="0"/>
              </a:spcAft>
              <a:defRPr sz="1200">
                <a:latin typeface="+mn-lt"/>
                <a:cs typeface="+mn-cs"/>
              </a:defRPr>
            </a:lvl1pPr>
          </a:lstStyle>
          <a:p>
            <a:pPr>
              <a:defRPr/>
            </a:pPr>
            <a:fld id="{6685DBD7-FDCF-4093-8937-50B9BEC7BC05}" type="slidenum">
              <a:rPr lang="bg-BG"/>
              <a:pPr>
                <a:defRPr/>
              </a:pPr>
              <a:t>‹#›</a:t>
            </a:fld>
            <a:endParaRPr lang="bg-BG"/>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bg-BG"/>
          </a:p>
        </p:txBody>
      </p:sp>
      <p:sp>
        <p:nvSpPr>
          <p:cNvPr id="1843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5E34CC-B08B-4832-95A7-D74C6374D607}" type="slidenum">
              <a:rPr lang="bg-BG">
                <a:cs typeface="Arial" charset="0"/>
              </a:rPr>
              <a:pPr fontAlgn="base">
                <a:spcBef>
                  <a:spcPct val="0"/>
                </a:spcBef>
                <a:spcAft>
                  <a:spcPct val="0"/>
                </a:spcAft>
                <a:defRPr/>
              </a:pPr>
              <a:t>2</a:t>
            </a:fld>
            <a:endParaRPr lang="bg-BG">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bg-BG"/>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bg-BG"/>
          </a:p>
        </p:txBody>
      </p:sp>
      <p:sp>
        <p:nvSpPr>
          <p:cNvPr id="4" name="Date Placeholder 3"/>
          <p:cNvSpPr>
            <a:spLocks noGrp="1"/>
          </p:cNvSpPr>
          <p:nvPr>
            <p:ph type="dt" sz="half" idx="10"/>
          </p:nvPr>
        </p:nvSpPr>
        <p:spPr/>
        <p:txBody>
          <a:bodyPr/>
          <a:lstStyle>
            <a:lvl1pPr>
              <a:defRPr/>
            </a:lvl1pPr>
          </a:lstStyle>
          <a:p>
            <a:pPr>
              <a:defRPr/>
            </a:pPr>
            <a:fld id="{FD32EE1F-2824-49E2-B108-6BBE474E47BD}" type="datetime1">
              <a:rPr lang="bg-BG"/>
              <a:pPr>
                <a:defRPr/>
              </a:pPr>
              <a:t>15.12.2020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742EABA1-96F3-4F1A-94DE-4FEDF3E8E0A8}" type="slidenum">
              <a:rPr lang="bg-BG"/>
              <a:pPr>
                <a:defRPr/>
              </a:pPr>
              <a:t>‹#›</a:t>
            </a:fld>
            <a:endParaRPr lang="bg-BG"/>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bg-BG"/>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Date Placeholder 3"/>
          <p:cNvSpPr>
            <a:spLocks noGrp="1"/>
          </p:cNvSpPr>
          <p:nvPr>
            <p:ph type="dt" sz="half" idx="10"/>
          </p:nvPr>
        </p:nvSpPr>
        <p:spPr/>
        <p:txBody>
          <a:bodyPr/>
          <a:lstStyle>
            <a:lvl1pPr>
              <a:defRPr/>
            </a:lvl1pPr>
          </a:lstStyle>
          <a:p>
            <a:pPr>
              <a:defRPr/>
            </a:pPr>
            <a:fld id="{D00A7E24-A3EA-4D76-A86D-52E22DDAC124}" type="datetime1">
              <a:rPr lang="bg-BG"/>
              <a:pPr>
                <a:defRPr/>
              </a:pPr>
              <a:t>15.12.2020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A5E73AF9-C7F5-4AA5-954E-5F9D6123A2BD}" type="slidenum">
              <a:rPr lang="bg-BG"/>
              <a:pPr>
                <a:defRPr/>
              </a:pPr>
              <a:t>‹#›</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bg-BG"/>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50E36F50-7F13-4F9C-853A-1754EE4E4B39}" type="datetime1">
              <a:rPr lang="bg-BG"/>
              <a:pPr>
                <a:defRPr/>
              </a:pPr>
              <a:t>15.12.2020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847D2681-0019-4EE4-AB1E-D169F569AB3F}" type="slidenum">
              <a:rPr lang="bg-BG"/>
              <a:pPr>
                <a:defRPr/>
              </a:pPr>
              <a:t>‹#›</a:t>
            </a:fld>
            <a:endParaRPr lang="bg-BG"/>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bg-BG"/>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5" name="Date Placeholder 3"/>
          <p:cNvSpPr>
            <a:spLocks noGrp="1"/>
          </p:cNvSpPr>
          <p:nvPr>
            <p:ph type="dt" sz="half" idx="10"/>
          </p:nvPr>
        </p:nvSpPr>
        <p:spPr/>
        <p:txBody>
          <a:bodyPr/>
          <a:lstStyle>
            <a:lvl1pPr>
              <a:defRPr/>
            </a:lvl1pPr>
          </a:lstStyle>
          <a:p>
            <a:pPr>
              <a:defRPr/>
            </a:pPr>
            <a:fld id="{5CFA2B94-68E2-4F0D-8214-B6878E0BD6FD}" type="datetime1">
              <a:rPr lang="bg-BG"/>
              <a:pPr>
                <a:defRPr/>
              </a:pPr>
              <a:t>15.12.2020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D5190985-3D23-470F-B2A5-8854B50A53C8}" type="slidenum">
              <a:rPr lang="bg-BG"/>
              <a:pPr>
                <a:defRPr/>
              </a:pPr>
              <a:t>‹#›</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bg-BG"/>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7" name="Date Placeholder 3"/>
          <p:cNvSpPr>
            <a:spLocks noGrp="1"/>
          </p:cNvSpPr>
          <p:nvPr>
            <p:ph type="dt" sz="half" idx="10"/>
          </p:nvPr>
        </p:nvSpPr>
        <p:spPr/>
        <p:txBody>
          <a:bodyPr/>
          <a:lstStyle>
            <a:lvl1pPr>
              <a:defRPr/>
            </a:lvl1pPr>
          </a:lstStyle>
          <a:p>
            <a:pPr>
              <a:defRPr/>
            </a:pPr>
            <a:fld id="{48B91F9E-9E0F-43E1-843D-70DA2F565E3E}" type="datetime1">
              <a:rPr lang="bg-BG"/>
              <a:pPr>
                <a:defRPr/>
              </a:pPr>
              <a:t>15.12.2020 г.</a:t>
            </a:fld>
            <a:endParaRPr lang="bg-BG"/>
          </a:p>
        </p:txBody>
      </p:sp>
      <p:sp>
        <p:nvSpPr>
          <p:cNvPr id="8" name="Footer Placeholder 4"/>
          <p:cNvSpPr>
            <a:spLocks noGrp="1"/>
          </p:cNvSpPr>
          <p:nvPr>
            <p:ph type="ftr" sz="quarter" idx="11"/>
          </p:nvPr>
        </p:nvSpPr>
        <p:spPr/>
        <p:txBody>
          <a:bodyPr/>
          <a:lstStyle>
            <a:lvl1pPr>
              <a:defRPr/>
            </a:lvl1pPr>
          </a:lstStyle>
          <a:p>
            <a:pPr>
              <a:defRPr/>
            </a:pPr>
            <a:endParaRPr lang="bg-BG"/>
          </a:p>
        </p:txBody>
      </p:sp>
      <p:sp>
        <p:nvSpPr>
          <p:cNvPr id="9" name="Slide Number Placeholder 5"/>
          <p:cNvSpPr>
            <a:spLocks noGrp="1"/>
          </p:cNvSpPr>
          <p:nvPr>
            <p:ph type="sldNum" sz="quarter" idx="12"/>
          </p:nvPr>
        </p:nvSpPr>
        <p:spPr/>
        <p:txBody>
          <a:bodyPr/>
          <a:lstStyle>
            <a:lvl1pPr>
              <a:defRPr/>
            </a:lvl1pPr>
          </a:lstStyle>
          <a:p>
            <a:pPr>
              <a:defRPr/>
            </a:pPr>
            <a:fld id="{27C8AB88-CEB8-44B5-9AFD-D10B8D75FF5A}" type="slidenum">
              <a:rPr lang="bg-BG"/>
              <a:pPr>
                <a:defRPr/>
              </a:pPr>
              <a:t>‹#›</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bg-BG"/>
          </a:p>
        </p:txBody>
      </p:sp>
      <p:sp>
        <p:nvSpPr>
          <p:cNvPr id="3" name="Date Placeholder 3"/>
          <p:cNvSpPr>
            <a:spLocks noGrp="1"/>
          </p:cNvSpPr>
          <p:nvPr>
            <p:ph type="dt" sz="half" idx="10"/>
          </p:nvPr>
        </p:nvSpPr>
        <p:spPr/>
        <p:txBody>
          <a:bodyPr/>
          <a:lstStyle>
            <a:lvl1pPr>
              <a:defRPr/>
            </a:lvl1pPr>
          </a:lstStyle>
          <a:p>
            <a:pPr>
              <a:defRPr/>
            </a:pPr>
            <a:fld id="{7879D018-022E-4A05-9B60-33ACCF65166B}" type="datetime1">
              <a:rPr lang="bg-BG"/>
              <a:pPr>
                <a:defRPr/>
              </a:pPr>
              <a:t>15.12.2020 г.</a:t>
            </a:fld>
            <a:endParaRPr lang="bg-BG"/>
          </a:p>
        </p:txBody>
      </p:sp>
      <p:sp>
        <p:nvSpPr>
          <p:cNvPr id="4" name="Footer Placeholder 4"/>
          <p:cNvSpPr>
            <a:spLocks noGrp="1"/>
          </p:cNvSpPr>
          <p:nvPr>
            <p:ph type="ftr" sz="quarter" idx="11"/>
          </p:nvPr>
        </p:nvSpPr>
        <p:spPr/>
        <p:txBody>
          <a:bodyPr/>
          <a:lstStyle>
            <a:lvl1pPr>
              <a:defRPr/>
            </a:lvl1pPr>
          </a:lstStyle>
          <a:p>
            <a:pPr>
              <a:defRPr/>
            </a:pPr>
            <a:endParaRPr lang="bg-BG"/>
          </a:p>
        </p:txBody>
      </p:sp>
      <p:sp>
        <p:nvSpPr>
          <p:cNvPr id="5" name="Slide Number Placeholder 5"/>
          <p:cNvSpPr>
            <a:spLocks noGrp="1"/>
          </p:cNvSpPr>
          <p:nvPr>
            <p:ph type="sldNum" sz="quarter" idx="12"/>
          </p:nvPr>
        </p:nvSpPr>
        <p:spPr/>
        <p:txBody>
          <a:bodyPr/>
          <a:lstStyle>
            <a:lvl1pPr>
              <a:defRPr/>
            </a:lvl1pPr>
          </a:lstStyle>
          <a:p>
            <a:pPr>
              <a:defRPr/>
            </a:pPr>
            <a:fld id="{3B241FE2-BDCB-4B79-A535-DD6BB4118347}" type="slidenum">
              <a:rPr lang="bg-BG"/>
              <a:pPr>
                <a:defRPr/>
              </a:pPr>
              <a:t>‹#›</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4C649F8-8DE0-4F15-85B7-3B0E125B6BEF}" type="datetime1">
              <a:rPr lang="bg-BG"/>
              <a:pPr>
                <a:defRPr/>
              </a:pPr>
              <a:t>15.12.2020 г.</a:t>
            </a:fld>
            <a:endParaRPr lang="bg-BG"/>
          </a:p>
        </p:txBody>
      </p:sp>
      <p:sp>
        <p:nvSpPr>
          <p:cNvPr id="3" name="Footer Placeholder 4"/>
          <p:cNvSpPr>
            <a:spLocks noGrp="1"/>
          </p:cNvSpPr>
          <p:nvPr>
            <p:ph type="ftr" sz="quarter" idx="11"/>
          </p:nvPr>
        </p:nvSpPr>
        <p:spPr/>
        <p:txBody>
          <a:bodyPr/>
          <a:lstStyle>
            <a:lvl1pPr>
              <a:defRPr/>
            </a:lvl1pPr>
          </a:lstStyle>
          <a:p>
            <a:pPr>
              <a:defRPr/>
            </a:pPr>
            <a:endParaRPr lang="bg-BG"/>
          </a:p>
        </p:txBody>
      </p:sp>
      <p:sp>
        <p:nvSpPr>
          <p:cNvPr id="4" name="Slide Number Placeholder 5"/>
          <p:cNvSpPr>
            <a:spLocks noGrp="1"/>
          </p:cNvSpPr>
          <p:nvPr>
            <p:ph type="sldNum" sz="quarter" idx="12"/>
          </p:nvPr>
        </p:nvSpPr>
        <p:spPr/>
        <p:txBody>
          <a:bodyPr/>
          <a:lstStyle>
            <a:lvl1pPr>
              <a:defRPr/>
            </a:lvl1pPr>
          </a:lstStyle>
          <a:p>
            <a:pPr>
              <a:defRPr/>
            </a:pPr>
            <a:fld id="{D9252762-060A-4A8C-81AF-3E76E6387F5C}" type="slidenum">
              <a:rPr lang="bg-BG"/>
              <a:pPr>
                <a:defRPr/>
              </a:pPr>
              <a:t>‹#›</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bg-BG"/>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F9D5FD47-923A-465C-898D-61EEBE419AAB}" type="datetime1">
              <a:rPr lang="bg-BG"/>
              <a:pPr>
                <a:defRPr/>
              </a:pPr>
              <a:t>15.12.2020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7F014D25-A5E1-48B8-AA76-71466BF241FB}" type="slidenum">
              <a:rPr lang="bg-BG"/>
              <a:pPr>
                <a:defRPr/>
              </a:pPr>
              <a:t>‹#›</a:t>
            </a:fld>
            <a:endParaRPr lang="bg-B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bg-BG"/>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bg-BG"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1BF2A6A-EF76-4926-A536-53F2ACE97141}" type="datetime1">
              <a:rPr lang="bg-BG"/>
              <a:pPr>
                <a:defRPr/>
              </a:pPr>
              <a:t>15.12.2020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36AE45C4-B599-4D9D-AEDE-DABDE9928829}" type="slidenum">
              <a:rPr lang="bg-BG"/>
              <a:pPr>
                <a:defRPr/>
              </a:pPr>
              <a:t>‹#›</a:t>
            </a:fld>
            <a:endParaRPr lang="bg-BG"/>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Date Placeholder 3"/>
          <p:cNvSpPr>
            <a:spLocks noGrp="1"/>
          </p:cNvSpPr>
          <p:nvPr>
            <p:ph type="dt" sz="half" idx="10"/>
          </p:nvPr>
        </p:nvSpPr>
        <p:spPr/>
        <p:txBody>
          <a:bodyPr/>
          <a:lstStyle>
            <a:lvl1pPr>
              <a:defRPr/>
            </a:lvl1pPr>
          </a:lstStyle>
          <a:p>
            <a:pPr>
              <a:defRPr/>
            </a:pPr>
            <a:fld id="{E6991BBE-2B01-461E-98FB-B911DF228AED}" type="datetime1">
              <a:rPr lang="bg-BG"/>
              <a:pPr>
                <a:defRPr/>
              </a:pPr>
              <a:t>15.12.2020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EDC60043-178E-4CD5-8FE9-D2453A3AC9EA}" type="slidenum">
              <a:rPr lang="bg-BG"/>
              <a:pPr>
                <a:defRPr/>
              </a:pPr>
              <a:t>‹#›</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bg-BG"/>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Date Placeholder 3"/>
          <p:cNvSpPr>
            <a:spLocks noGrp="1"/>
          </p:cNvSpPr>
          <p:nvPr>
            <p:ph type="dt" sz="half" idx="10"/>
          </p:nvPr>
        </p:nvSpPr>
        <p:spPr/>
        <p:txBody>
          <a:bodyPr/>
          <a:lstStyle>
            <a:lvl1pPr>
              <a:defRPr/>
            </a:lvl1pPr>
          </a:lstStyle>
          <a:p>
            <a:pPr>
              <a:defRPr/>
            </a:pPr>
            <a:fld id="{5820334D-FD09-4578-989F-04EC887FD9B7}" type="datetime1">
              <a:rPr lang="bg-BG"/>
              <a:pPr>
                <a:defRPr/>
              </a:pPr>
              <a:t>15.12.2020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3ADF2F76-AF66-42EB-A623-BC8F62D74EF0}" type="slidenum">
              <a:rPr lang="bg-BG"/>
              <a:pPr>
                <a:defRPr/>
              </a:pPr>
              <a:t>‹#›</a:t>
            </a:fld>
            <a:endParaRPr lang="bg-BG"/>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bg-BG"/>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bg-BG"/>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76233BF-EDB9-46EF-8968-11B1E51C6285}" type="datetime1">
              <a:rPr lang="bg-BG"/>
              <a:pPr>
                <a:defRPr/>
              </a:pPr>
              <a:t>15.12.2020 г.</a:t>
            </a:fld>
            <a:endParaRPr lang="bg-BG"/>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bg-BG"/>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B833934-956B-400B-9257-9469CDDB9765}" type="slidenum">
              <a:rPr lang="bg-BG"/>
              <a:pPr>
                <a:defRPr/>
              </a:pPr>
              <a:t>‹#›</a:t>
            </a:fld>
            <a:endParaRPr lang="bg-BG"/>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Grp="1" noChangeArrowheads="1"/>
          </p:cNvSpPr>
          <p:nvPr>
            <p:ph type="body" idx="4294967295"/>
          </p:nvPr>
        </p:nvSpPr>
        <p:spPr>
          <a:xfrm>
            <a:off x="838200" y="1825625"/>
            <a:ext cx="10458450" cy="4351338"/>
          </a:xfrm>
        </p:spPr>
        <p:txBody>
          <a:bodyPr/>
          <a:lstStyle/>
          <a:p>
            <a:pPr>
              <a:buFont typeface="Arial" charset="0"/>
              <a:buNone/>
            </a:pPr>
            <a:r>
              <a:rPr lang="bg-BG" sz="4000" b="1">
                <a:solidFill>
                  <a:srgbClr val="002368"/>
                </a:solidFill>
                <a:latin typeface="Arial" charset="0"/>
              </a:rPr>
              <a:t>  </a:t>
            </a:r>
          </a:p>
          <a:p>
            <a:pPr algn="ctr">
              <a:buFont typeface="Arial" charset="0"/>
              <a:buNone/>
            </a:pPr>
            <a:r>
              <a:rPr lang="bg-BG" sz="4000" b="1">
                <a:solidFill>
                  <a:schemeClr val="accent2"/>
                </a:solidFill>
                <a:latin typeface="Times New Roman" pitchFamily="18" charset="0"/>
              </a:rPr>
              <a:t>	</a:t>
            </a:r>
            <a:r>
              <a:rPr lang="bg-BG" sz="4000" b="1">
                <a:solidFill>
                  <a:srgbClr val="C00000"/>
                </a:solidFill>
                <a:latin typeface="Times New Roman" pitchFamily="18" charset="0"/>
              </a:rPr>
              <a:t>ЗАКОН ЗА ДАНЪЦИТЕ ВЪРХУ ДОХОДИТЕ НА ФИЗИЧЕСКИТЕ ЛИЦА</a:t>
            </a:r>
            <a:endParaRPr lang="en-US" sz="4000" b="1">
              <a:solidFill>
                <a:srgbClr val="C00000"/>
              </a:solidFill>
              <a:latin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2419350" y="0"/>
            <a:ext cx="7953375" cy="1222375"/>
          </a:xfrm>
        </p:spPr>
        <p:txBody>
          <a:bodyPr/>
          <a:lstStyle/>
          <a:p>
            <a:pPr algn="ctr" eaLnBrk="1" hangingPunct="1"/>
            <a:r>
              <a:rPr lang="bg-BG" sz="3600" b="1">
                <a:solidFill>
                  <a:srgbClr val="C00000"/>
                </a:solidFill>
                <a:latin typeface="Times New Roman" pitchFamily="18" charset="0"/>
                <a:cs typeface="Times New Roman" pitchFamily="18" charset="0"/>
              </a:rPr>
              <a:t>СЪДЪРЖАНИЕ</a:t>
            </a:r>
          </a:p>
        </p:txBody>
      </p:sp>
      <p:sp>
        <p:nvSpPr>
          <p:cNvPr id="16386" name="Content Placeholder 2"/>
          <p:cNvSpPr>
            <a:spLocks noGrp="1"/>
          </p:cNvSpPr>
          <p:nvPr>
            <p:ph idx="1"/>
          </p:nvPr>
        </p:nvSpPr>
        <p:spPr>
          <a:xfrm>
            <a:off x="1962150" y="1577975"/>
            <a:ext cx="9601200" cy="4646613"/>
          </a:xfrm>
        </p:spPr>
        <p:txBody>
          <a:bodyPr/>
          <a:lstStyle/>
          <a:p>
            <a:pPr marL="722313" indent="0" algn="just" eaLnBrk="1" hangingPunct="1">
              <a:lnSpc>
                <a:spcPct val="100000"/>
              </a:lnSpc>
              <a:spcBef>
                <a:spcPts val="1200"/>
              </a:spcBef>
              <a:spcAft>
                <a:spcPts val="1200"/>
              </a:spcAft>
              <a:buFont typeface="Arial" charset="0"/>
              <a:buNone/>
              <a:defRPr/>
            </a:pPr>
            <a:r>
              <a:rPr lang="ru-RU" altLang="bg-BG" sz="3200" dirty="0">
                <a:solidFill>
                  <a:srgbClr val="00005C"/>
                </a:solidFill>
                <a:latin typeface="Times New Roman" pitchFamily="18" charset="0"/>
                <a:cs typeface="Times New Roman" pitchFamily="18" charset="0"/>
              </a:rPr>
              <a:t>Промени в ЗДДФЛ сила от 01.01.202</a:t>
            </a:r>
            <a:r>
              <a:rPr lang="bg-BG" altLang="bg-BG" sz="3200" dirty="0">
                <a:solidFill>
                  <a:srgbClr val="00005C"/>
                </a:solidFill>
                <a:latin typeface="Times New Roman" pitchFamily="18" charset="0"/>
                <a:cs typeface="Times New Roman" pitchFamily="18" charset="0"/>
              </a:rPr>
              <a:t>1</a:t>
            </a:r>
            <a:r>
              <a:rPr lang="ru-RU" altLang="bg-BG" sz="3200" dirty="0">
                <a:solidFill>
                  <a:srgbClr val="00005C"/>
                </a:solidFill>
                <a:latin typeface="Times New Roman" pitchFamily="18" charset="0"/>
                <a:cs typeface="Times New Roman" pitchFamily="18" charset="0"/>
              </a:rPr>
              <a:t> г., направени със ЗИД на </a:t>
            </a:r>
            <a:r>
              <a:rPr lang="bg-BG" altLang="bg-BG" sz="3200" dirty="0">
                <a:solidFill>
                  <a:srgbClr val="00005C"/>
                </a:solidFill>
                <a:latin typeface="Times New Roman" pitchFamily="18" charset="0"/>
                <a:cs typeface="Times New Roman" pitchFamily="18" charset="0"/>
              </a:rPr>
              <a:t>ЗДДС – обн,</a:t>
            </a:r>
            <a:r>
              <a:rPr lang="ru-RU" altLang="bg-BG" sz="3200" dirty="0">
                <a:solidFill>
                  <a:srgbClr val="00005C"/>
                </a:solidFill>
                <a:latin typeface="Times New Roman" pitchFamily="18" charset="0"/>
                <a:cs typeface="Times New Roman" pitchFamily="18" charset="0"/>
              </a:rPr>
              <a:t> ДВ. бр. 104 от 8 декември 2020 г.</a:t>
            </a:r>
          </a:p>
          <a:p>
            <a:pPr marL="722313" indent="0" algn="just" eaLnBrk="1" hangingPunct="1">
              <a:lnSpc>
                <a:spcPct val="100000"/>
              </a:lnSpc>
              <a:spcBef>
                <a:spcPts val="1200"/>
              </a:spcBef>
              <a:spcAft>
                <a:spcPts val="1200"/>
              </a:spcAft>
              <a:buFont typeface="Arial" charset="0"/>
              <a:buNone/>
              <a:defRPr/>
            </a:pPr>
            <a:r>
              <a:rPr lang="ru-RU" altLang="bg-BG" sz="3200" dirty="0">
                <a:solidFill>
                  <a:srgbClr val="00005C"/>
                </a:solidFill>
                <a:latin typeface="Times New Roman" pitchFamily="18" charset="0"/>
                <a:cs typeface="Times New Roman" pitchFamily="18" charset="0"/>
              </a:rPr>
              <a:t>Други промени</a:t>
            </a:r>
          </a:p>
          <a:p>
            <a:pPr marL="722313" indent="0" algn="just" eaLnBrk="1" hangingPunct="1">
              <a:lnSpc>
                <a:spcPct val="100000"/>
              </a:lnSpc>
              <a:spcBef>
                <a:spcPts val="1200"/>
              </a:spcBef>
              <a:spcAft>
                <a:spcPts val="1200"/>
              </a:spcAft>
              <a:buFont typeface="Arial" charset="0"/>
              <a:buNone/>
              <a:defRPr/>
            </a:pPr>
            <a:r>
              <a:rPr lang="bg-BG" altLang="bg-BG" sz="3200" dirty="0">
                <a:solidFill>
                  <a:srgbClr val="00005C"/>
                </a:solidFill>
                <a:latin typeface="Times New Roman" pitchFamily="18" charset="0"/>
                <a:cs typeface="Times New Roman" pitchFamily="18" charset="0"/>
              </a:rPr>
              <a:t>Дискусия</a:t>
            </a:r>
          </a:p>
          <a:p>
            <a:pPr marL="457200" indent="-457200" algn="just" eaLnBrk="1" hangingPunct="1">
              <a:lnSpc>
                <a:spcPct val="150000"/>
              </a:lnSpc>
              <a:buFont typeface="Arial" charset="0"/>
              <a:buNone/>
              <a:defRPr/>
            </a:pPr>
            <a:endParaRPr lang="en-US" altLang="bg-BG"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D30A035-E2C2-41D4-9910-6CE5A63C4081}" type="slidenum">
              <a:rPr lang="bg-BG"/>
              <a:pPr>
                <a:defRPr/>
              </a:pPr>
              <a:t>2</a:t>
            </a:fld>
            <a:endParaRPr lang="bg-BG"/>
          </a:p>
        </p:txBody>
      </p:sp>
      <p:pic>
        <p:nvPicPr>
          <p:cNvPr id="16388" name="Picture 2" descr="Резултат с изображение за изображения за презентация"/>
          <p:cNvPicPr>
            <a:picLocks noChangeAspect="1" noChangeArrowheads="1"/>
          </p:cNvPicPr>
          <p:nvPr/>
        </p:nvPicPr>
        <p:blipFill>
          <a:blip r:embed="rId3"/>
          <a:srcRect/>
          <a:stretch>
            <a:fillRect/>
          </a:stretch>
        </p:blipFill>
        <p:spPr bwMode="auto">
          <a:xfrm>
            <a:off x="2190750" y="1577975"/>
            <a:ext cx="457200" cy="487363"/>
          </a:xfrm>
          <a:prstGeom prst="rect">
            <a:avLst/>
          </a:prstGeom>
          <a:noFill/>
          <a:ln w="9525">
            <a:noFill/>
            <a:miter lim="800000"/>
            <a:headEnd/>
            <a:tailEnd/>
          </a:ln>
        </p:spPr>
      </p:pic>
      <p:pic>
        <p:nvPicPr>
          <p:cNvPr id="16389" name="Picture 2" descr="Резултат с изображение за изображения за презентация"/>
          <p:cNvPicPr>
            <a:picLocks noChangeAspect="1" noChangeArrowheads="1"/>
          </p:cNvPicPr>
          <p:nvPr/>
        </p:nvPicPr>
        <p:blipFill>
          <a:blip r:embed="rId3"/>
          <a:srcRect/>
          <a:stretch>
            <a:fillRect/>
          </a:stretch>
        </p:blipFill>
        <p:spPr bwMode="auto">
          <a:xfrm>
            <a:off x="2190750" y="3414836"/>
            <a:ext cx="457200" cy="488950"/>
          </a:xfrm>
          <a:prstGeom prst="rect">
            <a:avLst/>
          </a:prstGeom>
          <a:noFill/>
          <a:ln w="9525">
            <a:noFill/>
            <a:miter lim="800000"/>
            <a:headEnd/>
            <a:tailEnd/>
          </a:ln>
        </p:spPr>
      </p:pic>
      <p:pic>
        <p:nvPicPr>
          <p:cNvPr id="16391" name="Picture 2" descr="Резултат с изображение за изображения за презентация"/>
          <p:cNvPicPr>
            <a:picLocks noChangeAspect="1" noChangeArrowheads="1"/>
          </p:cNvPicPr>
          <p:nvPr/>
        </p:nvPicPr>
        <p:blipFill>
          <a:blip r:embed="rId3"/>
          <a:srcRect/>
          <a:stretch>
            <a:fillRect/>
          </a:stretch>
        </p:blipFill>
        <p:spPr bwMode="auto">
          <a:xfrm>
            <a:off x="2190750" y="4259386"/>
            <a:ext cx="457200" cy="4889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2106613" y="0"/>
            <a:ext cx="9247187" cy="987425"/>
          </a:xfrm>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p>
        </p:txBody>
      </p:sp>
      <p:sp>
        <p:nvSpPr>
          <p:cNvPr id="18434" name="Content Placeholder 2"/>
          <p:cNvSpPr>
            <a:spLocks noGrp="1"/>
          </p:cNvSpPr>
          <p:nvPr>
            <p:ph idx="1"/>
          </p:nvPr>
        </p:nvSpPr>
        <p:spPr>
          <a:xfrm>
            <a:off x="1577975" y="1622425"/>
            <a:ext cx="9775825" cy="4554538"/>
          </a:xfrm>
        </p:spPr>
        <p:txBody>
          <a:bodyPr/>
          <a:lstStyle/>
          <a:p>
            <a:pPr marL="0" indent="0" algn="just" defTabSz="457200" eaLnBrk="1" hangingPunct="1">
              <a:lnSpc>
                <a:spcPct val="100000"/>
              </a:lnSpc>
              <a:buClr>
                <a:srgbClr val="4A66AC"/>
              </a:buClr>
              <a:buSzPct val="80000"/>
              <a:buFont typeface="Arial" charset="0"/>
              <a:buNone/>
            </a:pPr>
            <a:r>
              <a:rPr lang="bg-BG" dirty="0">
                <a:latin typeface="Times New Roman" pitchFamily="18" charset="0"/>
              </a:rPr>
              <a:t>	</a:t>
            </a:r>
            <a:r>
              <a:rPr lang="bg-BG" sz="2400" dirty="0">
                <a:solidFill>
                  <a:srgbClr val="00005C"/>
                </a:solidFill>
                <a:latin typeface="Times New Roman" pitchFamily="18" charset="0"/>
              </a:rPr>
              <a:t>Данъчно задължените лица, които не са длъжни да издават фискална касова бележка от фискално устройство или касова бележка от интегрирана автоматизирана система за управление на търговската дейност съгласно чл. 9, ал. 1, издават документ за придобитите от тях доходи от източници по чл. 10, ал. 1, т. 3 и 4, съдържащ реквизитите по чл. 6, ал. 3 от Закона за счетоводството. </a:t>
            </a:r>
          </a:p>
          <a:p>
            <a:pPr marL="0" indent="0" algn="just" defTabSz="457200" eaLnBrk="1" hangingPunct="1">
              <a:lnSpc>
                <a:spcPct val="100000"/>
              </a:lnSpc>
              <a:buClr>
                <a:srgbClr val="4A66AC"/>
              </a:buClr>
              <a:buSzPct val="80000"/>
              <a:buFont typeface="Arial" charset="0"/>
              <a:buNone/>
            </a:pPr>
            <a:r>
              <a:rPr lang="bg-BG" sz="1800" dirty="0">
                <a:solidFill>
                  <a:srgbClr val="00005C"/>
                </a:solidFill>
                <a:latin typeface="Times New Roman" pitchFamily="18" charset="0"/>
              </a:rPr>
              <a:t>(</a:t>
            </a:r>
            <a:r>
              <a:rPr lang="ru-RU" sz="1800" dirty="0">
                <a:solidFill>
                  <a:srgbClr val="00005C"/>
                </a:solidFill>
                <a:latin typeface="Times New Roman" pitchFamily="18" charset="0"/>
              </a:rPr>
              <a:t>наименование и номер на документа, </a:t>
            </a:r>
            <a:r>
              <a:rPr lang="ru-RU" sz="1800" dirty="0" err="1">
                <a:solidFill>
                  <a:srgbClr val="00005C"/>
                </a:solidFill>
                <a:latin typeface="Times New Roman" pitchFamily="18" charset="0"/>
              </a:rPr>
              <a:t>съдържащ</a:t>
            </a:r>
            <a:r>
              <a:rPr lang="ru-RU" sz="1800" dirty="0">
                <a:solidFill>
                  <a:srgbClr val="00005C"/>
                </a:solidFill>
                <a:latin typeface="Times New Roman" pitchFamily="18" charset="0"/>
              </a:rPr>
              <a:t> само </a:t>
            </a:r>
            <a:r>
              <a:rPr lang="ru-RU" sz="1800" dirty="0" err="1">
                <a:solidFill>
                  <a:srgbClr val="00005C"/>
                </a:solidFill>
                <a:latin typeface="Times New Roman" pitchFamily="18" charset="0"/>
              </a:rPr>
              <a:t>арабски</a:t>
            </a:r>
            <a:r>
              <a:rPr lang="ru-RU" sz="1800" dirty="0">
                <a:solidFill>
                  <a:srgbClr val="00005C"/>
                </a:solidFill>
                <a:latin typeface="Times New Roman" pitchFamily="18" charset="0"/>
              </a:rPr>
              <a:t> </a:t>
            </a:r>
            <a:r>
              <a:rPr lang="ru-RU" sz="1800" dirty="0" err="1">
                <a:solidFill>
                  <a:srgbClr val="00005C"/>
                </a:solidFill>
                <a:latin typeface="Times New Roman" pitchFamily="18" charset="0"/>
              </a:rPr>
              <a:t>цифри</a:t>
            </a:r>
            <a:r>
              <a:rPr lang="ru-RU" sz="1800" dirty="0">
                <a:solidFill>
                  <a:srgbClr val="00005C"/>
                </a:solidFill>
                <a:latin typeface="Times New Roman" pitchFamily="18" charset="0"/>
              </a:rPr>
              <a:t>; дата на </a:t>
            </a:r>
            <a:r>
              <a:rPr lang="ru-RU" sz="1800" dirty="0" err="1">
                <a:solidFill>
                  <a:srgbClr val="00005C"/>
                </a:solidFill>
                <a:latin typeface="Times New Roman" pitchFamily="18" charset="0"/>
              </a:rPr>
              <a:t>издаване</a:t>
            </a:r>
            <a:r>
              <a:rPr lang="ru-RU" sz="1800" dirty="0">
                <a:solidFill>
                  <a:srgbClr val="00005C"/>
                </a:solidFill>
                <a:latin typeface="Times New Roman" pitchFamily="18" charset="0"/>
              </a:rPr>
              <a:t>; наименование на </a:t>
            </a:r>
            <a:r>
              <a:rPr lang="ru-RU" sz="1800" dirty="0" err="1">
                <a:solidFill>
                  <a:srgbClr val="00005C"/>
                </a:solidFill>
                <a:latin typeface="Times New Roman" pitchFamily="18" charset="0"/>
              </a:rPr>
              <a:t>предприятието</a:t>
            </a:r>
            <a:r>
              <a:rPr lang="ru-RU" sz="1800" dirty="0">
                <a:solidFill>
                  <a:srgbClr val="00005C"/>
                </a:solidFill>
                <a:latin typeface="Times New Roman" pitchFamily="18" charset="0"/>
              </a:rPr>
              <a:t>; предмет, </a:t>
            </a:r>
            <a:r>
              <a:rPr lang="ru-RU" sz="1800" dirty="0" err="1">
                <a:solidFill>
                  <a:srgbClr val="00005C"/>
                </a:solidFill>
                <a:latin typeface="Times New Roman" pitchFamily="18" charset="0"/>
              </a:rPr>
              <a:t>натурално</a:t>
            </a:r>
            <a:r>
              <a:rPr lang="ru-RU" sz="1800" dirty="0">
                <a:solidFill>
                  <a:srgbClr val="00005C"/>
                </a:solidFill>
                <a:latin typeface="Times New Roman" pitchFamily="18" charset="0"/>
              </a:rPr>
              <a:t> и </a:t>
            </a:r>
            <a:r>
              <a:rPr lang="ru-RU" sz="1800" dirty="0" err="1">
                <a:solidFill>
                  <a:srgbClr val="00005C"/>
                </a:solidFill>
                <a:latin typeface="Times New Roman" pitchFamily="18" charset="0"/>
              </a:rPr>
              <a:t>стойностно</a:t>
            </a:r>
            <a:r>
              <a:rPr lang="ru-RU" sz="1800" dirty="0">
                <a:solidFill>
                  <a:srgbClr val="00005C"/>
                </a:solidFill>
                <a:latin typeface="Times New Roman" pitchFamily="18" charset="0"/>
              </a:rPr>
              <a:t> </a:t>
            </a:r>
            <a:r>
              <a:rPr lang="ru-RU" sz="1800" dirty="0" err="1">
                <a:solidFill>
                  <a:srgbClr val="00005C"/>
                </a:solidFill>
                <a:latin typeface="Times New Roman" pitchFamily="18" charset="0"/>
              </a:rPr>
              <a:t>изражение</a:t>
            </a:r>
            <a:r>
              <a:rPr lang="ru-RU" sz="1800" dirty="0">
                <a:solidFill>
                  <a:srgbClr val="00005C"/>
                </a:solidFill>
                <a:latin typeface="Times New Roman" pitchFamily="18" charset="0"/>
              </a:rPr>
              <a:t> на </a:t>
            </a:r>
            <a:r>
              <a:rPr lang="ru-RU" sz="1800" dirty="0" err="1">
                <a:solidFill>
                  <a:srgbClr val="00005C"/>
                </a:solidFill>
                <a:latin typeface="Times New Roman" pitchFamily="18" charset="0"/>
              </a:rPr>
              <a:t>стопанската</a:t>
            </a:r>
            <a:r>
              <a:rPr lang="ru-RU" sz="1800" dirty="0">
                <a:solidFill>
                  <a:srgbClr val="00005C"/>
                </a:solidFill>
                <a:latin typeface="Times New Roman" pitchFamily="18" charset="0"/>
              </a:rPr>
              <a:t> операция; </a:t>
            </a:r>
            <a:r>
              <a:rPr lang="ru-RU" sz="1800" dirty="0" err="1">
                <a:solidFill>
                  <a:srgbClr val="00005C"/>
                </a:solidFill>
                <a:latin typeface="Times New Roman" pitchFamily="18" charset="0"/>
              </a:rPr>
              <a:t>име</a:t>
            </a:r>
            <a:r>
              <a:rPr lang="ru-RU" sz="1800" dirty="0">
                <a:solidFill>
                  <a:srgbClr val="00005C"/>
                </a:solidFill>
                <a:latin typeface="Times New Roman" pitchFamily="18" charset="0"/>
              </a:rPr>
              <a:t> и </a:t>
            </a:r>
            <a:r>
              <a:rPr lang="ru-RU" sz="1800" dirty="0" err="1">
                <a:solidFill>
                  <a:srgbClr val="00005C"/>
                </a:solidFill>
                <a:latin typeface="Times New Roman" pitchFamily="18" charset="0"/>
              </a:rPr>
              <a:t>подпис</a:t>
            </a:r>
            <a:r>
              <a:rPr lang="ru-RU" sz="1800" dirty="0">
                <a:solidFill>
                  <a:srgbClr val="00005C"/>
                </a:solidFill>
                <a:latin typeface="Times New Roman" pitchFamily="18" charset="0"/>
              </a:rPr>
              <a:t> на </a:t>
            </a:r>
            <a:r>
              <a:rPr lang="ru-RU" sz="1800" dirty="0" err="1">
                <a:solidFill>
                  <a:srgbClr val="00005C"/>
                </a:solidFill>
                <a:latin typeface="Times New Roman" pitchFamily="18" charset="0"/>
              </a:rPr>
              <a:t>съставителя</a:t>
            </a:r>
            <a:r>
              <a:rPr lang="ru-RU" sz="1800" dirty="0">
                <a:solidFill>
                  <a:srgbClr val="00005C"/>
                </a:solidFill>
                <a:latin typeface="Times New Roman" pitchFamily="18" charset="0"/>
              </a:rPr>
              <a:t>)</a:t>
            </a:r>
            <a:endParaRPr lang="bg-BG" sz="1800" dirty="0">
              <a:solidFill>
                <a:srgbClr val="00005C"/>
              </a:solidFill>
              <a:latin typeface="Times New Roman" pitchFamily="18" charset="0"/>
            </a:endParaRPr>
          </a:p>
          <a:p>
            <a:pPr marL="0" indent="0" algn="just" defTabSz="457200" eaLnBrk="1" hangingPunct="1">
              <a:lnSpc>
                <a:spcPct val="100000"/>
              </a:lnSpc>
              <a:buClr>
                <a:srgbClr val="4A66AC"/>
              </a:buClr>
              <a:buSzPct val="80000"/>
              <a:buFont typeface="Arial" charset="0"/>
              <a:buNone/>
            </a:pPr>
            <a:r>
              <a:rPr lang="bg-BG" sz="2400" dirty="0">
                <a:solidFill>
                  <a:srgbClr val="00005C"/>
                </a:solidFill>
                <a:latin typeface="Times New Roman" pitchFamily="18" charset="0"/>
              </a:rPr>
              <a:t>Документът се издава в два екземпляра, като единият се предоставя на платеца на доходите, а вторият се съхранява от физическото лице.</a:t>
            </a:r>
            <a:r>
              <a:rPr lang="bg-BG" sz="2000" dirty="0">
                <a:solidFill>
                  <a:srgbClr val="00005C"/>
                </a:solidFill>
                <a:latin typeface="Times New Roman" pitchFamily="18" charset="0"/>
              </a:rPr>
              <a:t> </a:t>
            </a:r>
          </a:p>
          <a:p>
            <a:pPr marL="0" indent="0" algn="just" defTabSz="457200" eaLnBrk="1" hangingPunct="1">
              <a:lnSpc>
                <a:spcPct val="100000"/>
              </a:lnSpc>
              <a:buClr>
                <a:srgbClr val="4A66AC"/>
              </a:buClr>
              <a:buSzPct val="80000"/>
              <a:buFont typeface="Arial" charset="0"/>
              <a:buNone/>
            </a:pPr>
            <a:r>
              <a:rPr lang="bg-BG" sz="2000" i="1" dirty="0">
                <a:solidFill>
                  <a:srgbClr val="00005C"/>
                </a:solidFill>
                <a:latin typeface="Times New Roman" pitchFamily="18" charset="0"/>
              </a:rPr>
              <a:t>                                                                                                            (Чл. 9, ал. 2 от ЗДДФЛ)</a:t>
            </a:r>
            <a:r>
              <a:rPr lang="bg-BG" sz="2400" dirty="0">
                <a:solidFill>
                  <a:srgbClr val="00005C"/>
                </a:solidFill>
                <a:latin typeface="Times New Roman" pitchFamily="18" charset="0"/>
              </a:rPr>
              <a:t> </a:t>
            </a:r>
            <a:endParaRPr lang="ru-RU" sz="2000" b="1" i="1" dirty="0">
              <a:solidFill>
                <a:srgbClr val="00206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0C6B70D5-E46B-4D34-A71E-FF97B8FFB2CA}" type="slidenum">
              <a:rPr lang="bg-BG"/>
              <a:pPr>
                <a:defRPr/>
              </a:pPr>
              <a:t>3</a:t>
            </a:fld>
            <a:endParaRPr lang="bg-BG"/>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36D36425-044E-45B7-BF97-E37309D95B7A}" type="slidenum">
              <a:rPr lang="bg-BG" smtClean="0"/>
              <a:pPr>
                <a:defRPr/>
              </a:pPr>
              <a:t>4</a:t>
            </a:fld>
            <a:endParaRPr lang="bg-BG"/>
          </a:p>
        </p:txBody>
      </p:sp>
      <p:sp>
        <p:nvSpPr>
          <p:cNvPr id="5" name="Rounded Rectangle 4"/>
          <p:cNvSpPr/>
          <p:nvPr/>
        </p:nvSpPr>
        <p:spPr>
          <a:xfrm>
            <a:off x="2317953" y="1102101"/>
            <a:ext cx="9495503" cy="870156"/>
          </a:xfrm>
          <a:prstGeom prst="roundRect">
            <a:avLst/>
          </a:prstGeom>
          <a:solidFill>
            <a:schemeClr val="accent2">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a:buFont typeface="Arial" charset="0"/>
              <a:buNone/>
              <a:defRPr/>
            </a:pPr>
            <a:r>
              <a:rPr lang="bg-BG" sz="2800" dirty="0">
                <a:solidFill>
                  <a:srgbClr val="00005C"/>
                </a:solidFill>
                <a:latin typeface="Times New Roman" pitchFamily="18" charset="0"/>
              </a:rPr>
              <a:t>Документ по чл. 9, ал. 2 от ЗДДФЛ не се издава, когато:</a:t>
            </a:r>
          </a:p>
        </p:txBody>
      </p:sp>
      <p:sp>
        <p:nvSpPr>
          <p:cNvPr id="6" name="Rounded Rectangle 5"/>
          <p:cNvSpPr/>
          <p:nvPr/>
        </p:nvSpPr>
        <p:spPr>
          <a:xfrm>
            <a:off x="729843" y="2173288"/>
            <a:ext cx="9252358" cy="865240"/>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a:buFont typeface="Arial" charset="0"/>
              <a:buNone/>
              <a:defRPr/>
            </a:pPr>
            <a:r>
              <a:rPr lang="bg-BG" sz="2400" dirty="0">
                <a:solidFill>
                  <a:srgbClr val="00005C"/>
                </a:solidFill>
                <a:latin typeface="Times New Roman" pitchFamily="18" charset="0"/>
              </a:rPr>
              <a:t>платецът издава предвидения формуляр „Сметка за изплатени суми“</a:t>
            </a:r>
          </a:p>
        </p:txBody>
      </p:sp>
      <p:sp>
        <p:nvSpPr>
          <p:cNvPr id="19464" name="Rectangle 6"/>
          <p:cNvSpPr>
            <a:spLocks noChangeArrowheads="1"/>
          </p:cNvSpPr>
          <p:nvPr/>
        </p:nvSpPr>
        <p:spPr bwMode="auto">
          <a:xfrm>
            <a:off x="10140652" y="2348749"/>
            <a:ext cx="864066" cy="461665"/>
          </a:xfrm>
          <a:prstGeom prst="rect">
            <a:avLst/>
          </a:prstGeom>
          <a:noFill/>
          <a:ln w="9525">
            <a:noFill/>
            <a:miter lim="800000"/>
            <a:headEnd/>
            <a:tailEnd/>
          </a:ln>
        </p:spPr>
        <p:txBody>
          <a:bodyPr wrap="square">
            <a:spAutoFit/>
          </a:bodyPr>
          <a:lstStyle/>
          <a:p>
            <a:pPr defTabSz="457200">
              <a:buFont typeface="Arial" charset="0"/>
              <a:buNone/>
            </a:pPr>
            <a:r>
              <a:rPr lang="bg-BG" sz="2400" dirty="0">
                <a:solidFill>
                  <a:srgbClr val="00005C"/>
                </a:solidFill>
                <a:latin typeface="Times New Roman" pitchFamily="18" charset="0"/>
              </a:rPr>
              <a:t> или</a:t>
            </a:r>
          </a:p>
        </p:txBody>
      </p:sp>
      <p:sp>
        <p:nvSpPr>
          <p:cNvPr id="8" name="Rounded Rectangle 7"/>
          <p:cNvSpPr/>
          <p:nvPr/>
        </p:nvSpPr>
        <p:spPr>
          <a:xfrm>
            <a:off x="729843" y="3169845"/>
            <a:ext cx="9252358" cy="865240"/>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400" dirty="0">
                <a:solidFill>
                  <a:srgbClr val="00005C"/>
                </a:solidFill>
                <a:latin typeface="Times New Roman" pitchFamily="18" charset="0"/>
              </a:rPr>
              <a:t>доходите са обложени с окончателен данък по реда на глава шеста от ЗДДФЛ</a:t>
            </a:r>
            <a:endParaRPr lang="bg-BG" sz="2400" dirty="0">
              <a:solidFill>
                <a:srgbClr val="00005C"/>
              </a:solidFill>
              <a:latin typeface="Times New Roman" pitchFamily="18" charset="0"/>
            </a:endParaRPr>
          </a:p>
        </p:txBody>
      </p:sp>
      <p:sp>
        <p:nvSpPr>
          <p:cNvPr id="9" name="Rounded Rectangle 8"/>
          <p:cNvSpPr/>
          <p:nvPr/>
        </p:nvSpPr>
        <p:spPr>
          <a:xfrm>
            <a:off x="805343" y="4288736"/>
            <a:ext cx="9176857" cy="865240"/>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bg-BG" sz="2400" dirty="0">
                <a:solidFill>
                  <a:srgbClr val="00005C"/>
                </a:solidFill>
                <a:latin typeface="Times New Roman" pitchFamily="18" charset="0"/>
              </a:rPr>
              <a:t>доходите са освободени от облагане на основание чл. 13, ал. 1, т. 24 от ЗДДФЛ</a:t>
            </a:r>
          </a:p>
        </p:txBody>
      </p:sp>
      <p:sp>
        <p:nvSpPr>
          <p:cNvPr id="10" name="Rounded Rectangle 9"/>
          <p:cNvSpPr/>
          <p:nvPr/>
        </p:nvSpPr>
        <p:spPr>
          <a:xfrm>
            <a:off x="805343" y="5404751"/>
            <a:ext cx="8405769" cy="865240"/>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7200">
              <a:buFont typeface="Arial" charset="0"/>
              <a:buNone/>
              <a:defRPr/>
            </a:pPr>
            <a:r>
              <a:rPr lang="bg-BG" sz="2400" dirty="0">
                <a:solidFill>
                  <a:srgbClr val="00005C"/>
                </a:solidFill>
                <a:latin typeface="Times New Roman" pitchFamily="18" charset="0"/>
              </a:rPr>
              <a:t>доходите са платени по банкова сметка на физическото лице, </a:t>
            </a:r>
          </a:p>
          <a:p>
            <a:pPr defTabSz="457200">
              <a:buFont typeface="Arial" charset="0"/>
              <a:buNone/>
              <a:defRPr/>
            </a:pPr>
            <a:r>
              <a:rPr lang="bg-BG" sz="2400" dirty="0">
                <a:solidFill>
                  <a:srgbClr val="00005C"/>
                </a:solidFill>
                <a:latin typeface="Times New Roman" pitchFamily="18" charset="0"/>
              </a:rPr>
              <a:t>освен в случаите по чл. 9, ал. 4 от ЗДДФЛ</a:t>
            </a:r>
          </a:p>
        </p:txBody>
      </p:sp>
      <p:sp>
        <p:nvSpPr>
          <p:cNvPr id="19474" name="Rectangle 11"/>
          <p:cNvSpPr>
            <a:spLocks noChangeArrowheads="1"/>
          </p:cNvSpPr>
          <p:nvPr/>
        </p:nvSpPr>
        <p:spPr bwMode="auto">
          <a:xfrm>
            <a:off x="10183813" y="3395663"/>
            <a:ext cx="668337" cy="461962"/>
          </a:xfrm>
          <a:prstGeom prst="rect">
            <a:avLst/>
          </a:prstGeom>
          <a:noFill/>
          <a:ln w="9525">
            <a:noFill/>
            <a:miter lim="800000"/>
            <a:headEnd/>
            <a:tailEnd/>
          </a:ln>
        </p:spPr>
        <p:txBody>
          <a:bodyPr wrap="none">
            <a:spAutoFit/>
          </a:bodyPr>
          <a:lstStyle/>
          <a:p>
            <a:pPr defTabSz="457200">
              <a:buFont typeface="Arial" charset="0"/>
              <a:buNone/>
            </a:pPr>
            <a:r>
              <a:rPr lang="bg-BG" sz="2400">
                <a:solidFill>
                  <a:srgbClr val="00005C"/>
                </a:solidFill>
                <a:latin typeface="Times New Roman" pitchFamily="18" charset="0"/>
              </a:rPr>
              <a:t>или</a:t>
            </a:r>
          </a:p>
        </p:txBody>
      </p:sp>
      <p:sp>
        <p:nvSpPr>
          <p:cNvPr id="19475" name="Rectangle 12"/>
          <p:cNvSpPr>
            <a:spLocks noChangeArrowheads="1"/>
          </p:cNvSpPr>
          <p:nvPr/>
        </p:nvSpPr>
        <p:spPr bwMode="auto">
          <a:xfrm>
            <a:off x="10238516" y="4348830"/>
            <a:ext cx="668338" cy="461962"/>
          </a:xfrm>
          <a:prstGeom prst="rect">
            <a:avLst/>
          </a:prstGeom>
          <a:noFill/>
          <a:ln w="9525">
            <a:noFill/>
            <a:miter lim="800000"/>
            <a:headEnd/>
            <a:tailEnd/>
          </a:ln>
        </p:spPr>
        <p:txBody>
          <a:bodyPr wrap="none">
            <a:spAutoFit/>
          </a:bodyPr>
          <a:lstStyle/>
          <a:p>
            <a:pPr defTabSz="457200">
              <a:buFont typeface="Arial" charset="0"/>
              <a:buNone/>
            </a:pPr>
            <a:r>
              <a:rPr lang="bg-BG" sz="2400" dirty="0">
                <a:solidFill>
                  <a:srgbClr val="00005C"/>
                </a:solidFill>
                <a:latin typeface="Times New Roman" pitchFamily="18" charset="0"/>
              </a:rPr>
              <a:t>или</a:t>
            </a:r>
          </a:p>
        </p:txBody>
      </p:sp>
      <p:sp>
        <p:nvSpPr>
          <p:cNvPr id="19476" name="Rectangle 13"/>
          <p:cNvSpPr>
            <a:spLocks noChangeArrowheads="1"/>
          </p:cNvSpPr>
          <p:nvPr/>
        </p:nvSpPr>
        <p:spPr bwMode="auto">
          <a:xfrm>
            <a:off x="9563100" y="6356350"/>
            <a:ext cx="2578100" cy="369888"/>
          </a:xfrm>
          <a:prstGeom prst="rect">
            <a:avLst/>
          </a:prstGeom>
          <a:noFill/>
          <a:ln w="9525">
            <a:noFill/>
            <a:miter lim="800000"/>
            <a:headEnd/>
            <a:tailEnd/>
          </a:ln>
        </p:spPr>
        <p:txBody>
          <a:bodyPr wrap="none">
            <a:spAutoFit/>
          </a:bodyPr>
          <a:lstStyle/>
          <a:p>
            <a:pPr defTabSz="457200">
              <a:buFont typeface="Arial" charset="0"/>
              <a:buNone/>
            </a:pPr>
            <a:r>
              <a:rPr lang="bg-BG" i="1" dirty="0">
                <a:solidFill>
                  <a:srgbClr val="00005C"/>
                </a:solidFill>
                <a:latin typeface="Times New Roman" pitchFamily="18" charset="0"/>
              </a:rPr>
              <a:t>(чл. 9, ал. 3 от ЗДДФЛ)</a:t>
            </a:r>
            <a:endParaRPr lang="bg-BG" sz="1400" i="1" dirty="0">
              <a:solidFill>
                <a:srgbClr val="00005C"/>
              </a:solidFill>
              <a:latin typeface="Times New Roman" pitchFamily="18" charset="0"/>
              <a:cs typeface="Times New Roman" pitchFamily="18" charset="0"/>
            </a:endParaRPr>
          </a:p>
        </p:txBody>
      </p:sp>
      <p:sp>
        <p:nvSpPr>
          <p:cNvPr id="19477" name="Title 1"/>
          <p:cNvSpPr>
            <a:spLocks noGrp="1"/>
          </p:cNvSpPr>
          <p:nvPr>
            <p:ph type="title"/>
          </p:nvPr>
        </p:nvSpPr>
        <p:spPr>
          <a:xfrm>
            <a:off x="2106613" y="0"/>
            <a:ext cx="9247187" cy="987425"/>
          </a:xfrm>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a:xfrm>
            <a:off x="2309813" y="0"/>
            <a:ext cx="9043987" cy="1150938"/>
          </a:xfrm>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20482" name="Content Placeholder 2"/>
          <p:cNvSpPr>
            <a:spLocks noGrp="1"/>
          </p:cNvSpPr>
          <p:nvPr>
            <p:ph idx="1"/>
          </p:nvPr>
        </p:nvSpPr>
        <p:spPr>
          <a:xfrm>
            <a:off x="1746250" y="1825625"/>
            <a:ext cx="9607550" cy="4351338"/>
          </a:xfrm>
        </p:spPr>
        <p:txBody>
          <a:bodyPr/>
          <a:lstStyle/>
          <a:p>
            <a:pPr marL="342900" indent="-342900" algn="just" defTabSz="457200" eaLnBrk="1" hangingPunct="1">
              <a:buClr>
                <a:srgbClr val="4A66AC"/>
              </a:buClr>
              <a:buSzPct val="80000"/>
              <a:buFont typeface="Wingdings 3" pitchFamily="18" charset="2"/>
              <a:buChar char=""/>
              <a:defRPr/>
            </a:pPr>
            <a:endParaRPr lang="ru-RU" sz="2400" dirty="0">
              <a:solidFill>
                <a:srgbClr val="002060"/>
              </a:solidFill>
              <a:latin typeface="Times New Roman" pitchFamily="18" charset="0"/>
              <a:cs typeface="Times New Roman" pitchFamily="18" charset="0"/>
            </a:endParaRPr>
          </a:p>
          <a:p>
            <a:pPr marL="342900" indent="-77788" algn="just" defTabSz="457200" eaLnBrk="1" hangingPunct="1">
              <a:lnSpc>
                <a:spcPct val="100000"/>
              </a:lnSpc>
              <a:buClr>
                <a:srgbClr val="4A66AC"/>
              </a:buClr>
              <a:buSzPct val="80000"/>
              <a:buFont typeface="Arial" charset="0"/>
              <a:buNone/>
              <a:defRPr/>
            </a:pPr>
            <a:r>
              <a:rPr lang="ru-RU" sz="2400" dirty="0">
                <a:solidFill>
                  <a:srgbClr val="002060"/>
                </a:solidFill>
                <a:latin typeface="Times New Roman" pitchFamily="18" charset="0"/>
                <a:cs typeface="Times New Roman" pitchFamily="18" charset="0"/>
              </a:rPr>
              <a:t>	</a:t>
            </a:r>
            <a:endParaRPr lang="bg-BG" sz="2400" dirty="0">
              <a:solidFill>
                <a:srgbClr val="00005C"/>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633CDB05-7C0B-48FA-BB73-FA9FAB05B344}" type="slidenum">
              <a:rPr lang="bg-BG"/>
              <a:pPr>
                <a:defRPr/>
              </a:pPr>
              <a:t>5</a:t>
            </a:fld>
            <a:endParaRPr lang="bg-BG"/>
          </a:p>
        </p:txBody>
      </p:sp>
      <p:sp>
        <p:nvSpPr>
          <p:cNvPr id="3" name="Rounded Rectangle 2"/>
          <p:cNvSpPr/>
          <p:nvPr/>
        </p:nvSpPr>
        <p:spPr>
          <a:xfrm>
            <a:off x="1227086" y="1540399"/>
            <a:ext cx="10645877" cy="4481103"/>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77788" algn="just" defTabSz="457200">
              <a:spcBef>
                <a:spcPts val="1000"/>
              </a:spcBef>
              <a:buClr>
                <a:srgbClr val="4A66AC"/>
              </a:buClr>
              <a:buSzPct val="80000"/>
              <a:defRPr/>
            </a:pPr>
            <a:r>
              <a:rPr lang="bg-BG" sz="2400" dirty="0">
                <a:solidFill>
                  <a:srgbClr val="00005C"/>
                </a:solidFill>
                <a:latin typeface="Times New Roman" panose="02020603050405020304" pitchFamily="18" charset="0"/>
                <a:cs typeface="Times New Roman" panose="02020603050405020304" pitchFamily="18" charset="0"/>
              </a:rPr>
              <a:t> Когато платец на доходите по чл. 10, ал. 1, т. 3 от ЗДДФЛ е предприятие или самоосигуряващо се лице, което е задължено да прилага Закона за счетоводството и на основание чл. 45, ал. 6 от ЗДДФЛ не издава „Сметка за изплатени суми“, в документа по чл. 9, ал. 2 от ЗДДФЛ физическото лице, придобило доходите, включва и реквизитите по чл. 6, ал. 1, т. 3 от Закона за счетоводството </a:t>
            </a:r>
            <a:r>
              <a:rPr lang="bg-BG" dirty="0">
                <a:solidFill>
                  <a:srgbClr val="00005C"/>
                </a:solidFill>
                <a:latin typeface="Times New Roman" panose="02020603050405020304" pitchFamily="18" charset="0"/>
                <a:cs typeface="Times New Roman" panose="02020603050405020304" pitchFamily="18" charset="0"/>
              </a:rPr>
              <a:t>(</a:t>
            </a:r>
            <a:r>
              <a:rPr lang="ru-RU" dirty="0">
                <a:solidFill>
                  <a:srgbClr val="00005C"/>
                </a:solidFill>
                <a:latin typeface="Times New Roman" panose="02020603050405020304" pitchFamily="18" charset="0"/>
                <a:cs typeface="Times New Roman" panose="02020603050405020304" pitchFamily="18" charset="0"/>
              </a:rPr>
              <a:t>наименование или име, адрес и единен идентификационен код от Търговския регистър или единен идентификационен код по Булстат или единен граждански номер или личен номер на чужденец на издателя и получателя)</a:t>
            </a:r>
            <a:r>
              <a:rPr lang="bg-BG" sz="2400" dirty="0">
                <a:solidFill>
                  <a:srgbClr val="00005C"/>
                </a:solidFill>
                <a:latin typeface="Times New Roman" panose="02020603050405020304" pitchFamily="18" charset="0"/>
                <a:cs typeface="Times New Roman" panose="02020603050405020304" pitchFamily="18" charset="0"/>
              </a:rPr>
              <a:t>.</a:t>
            </a:r>
          </a:p>
          <a:p>
            <a:pPr marL="342900" indent="-77788" algn="r" defTabSz="457200">
              <a:spcBef>
                <a:spcPts val="1000"/>
              </a:spcBef>
              <a:buClr>
                <a:srgbClr val="4A66AC"/>
              </a:buClr>
              <a:buSzPct val="80000"/>
              <a:defRPr/>
            </a:pPr>
            <a:r>
              <a:rPr lang="bg-BG" sz="2000" i="1" dirty="0">
                <a:solidFill>
                  <a:srgbClr val="00005C"/>
                </a:solidFill>
                <a:latin typeface="Times New Roman" panose="02020603050405020304" pitchFamily="18" charset="0"/>
                <a:cs typeface="Times New Roman" panose="02020603050405020304" pitchFamily="18" charset="0"/>
              </a:rPr>
              <a:t>(чл. 9, ал. 4 от ЗДДФЛ)</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a:xfrm>
            <a:off x="2179638" y="46038"/>
            <a:ext cx="9174162" cy="1038225"/>
          </a:xfrm>
        </p:spPr>
        <p:txBody>
          <a:bodyPr/>
          <a:lstStyle/>
          <a:p>
            <a:pPr algn="ctr" eaLnBrk="1" hangingPunct="1"/>
            <a:r>
              <a:rPr lang="bg-BG" sz="3200" b="1">
                <a:solidFill>
                  <a:srgbClr val="FF0000"/>
                </a:solidFill>
                <a:latin typeface="Times New Roman" pitchFamily="18" charset="0"/>
                <a:cs typeface="Times New Roman" pitchFamily="18" charset="0"/>
              </a:rPr>
              <a:t>ПРОМЕНИ В СИЛА ОТ 01.01.2021г.</a:t>
            </a:r>
            <a:endParaRPr lang="bg-BG" sz="3200"/>
          </a:p>
        </p:txBody>
      </p:sp>
      <p:sp>
        <p:nvSpPr>
          <p:cNvPr id="21506" name="Content Placeholder 2"/>
          <p:cNvSpPr>
            <a:spLocks noGrp="1"/>
          </p:cNvSpPr>
          <p:nvPr>
            <p:ph idx="1"/>
          </p:nvPr>
        </p:nvSpPr>
        <p:spPr>
          <a:xfrm>
            <a:off x="1412875" y="1779588"/>
            <a:ext cx="10106025" cy="4486275"/>
          </a:xfrm>
        </p:spPr>
        <p:txBody>
          <a:bodyPr/>
          <a:lstStyle/>
          <a:p>
            <a:pPr algn="ctr" defTabSz="457200">
              <a:buFont typeface="Arial" charset="0"/>
              <a:buNone/>
            </a:pPr>
            <a:r>
              <a:rPr lang="bg-BG" dirty="0"/>
              <a:t>   </a:t>
            </a:r>
            <a:r>
              <a:rPr lang="bg-BG" sz="2600" b="1" dirty="0">
                <a:solidFill>
                  <a:srgbClr val="00005C"/>
                </a:solidFill>
                <a:latin typeface="Times New Roman" pitchFamily="18" charset="0"/>
                <a:cs typeface="Times New Roman" pitchFamily="18" charset="0"/>
              </a:rPr>
              <a:t>НОВО данъчно облекчение за подобрения и/или ремонт на недвижим жилищен имот </a:t>
            </a:r>
            <a:r>
              <a:rPr lang="bg-BG" sz="2600" dirty="0">
                <a:solidFill>
                  <a:srgbClr val="00005C"/>
                </a:solidFill>
                <a:latin typeface="Times New Roman" pitchFamily="18" charset="0"/>
                <a:cs typeface="Times New Roman" pitchFamily="18" charset="0"/>
              </a:rPr>
              <a:t>(</a:t>
            </a:r>
            <a:r>
              <a:rPr lang="bg-BG" sz="2600" i="1" dirty="0">
                <a:solidFill>
                  <a:srgbClr val="00005C"/>
                </a:solidFill>
                <a:latin typeface="Times New Roman" pitchFamily="18" charset="0"/>
                <a:cs typeface="Times New Roman" pitchFamily="18" charset="0"/>
              </a:rPr>
              <a:t>чл. 22е от ЗДДФЛ</a:t>
            </a:r>
            <a:r>
              <a:rPr lang="bg-BG" sz="2600" dirty="0">
                <a:solidFill>
                  <a:srgbClr val="00005C"/>
                </a:solidFill>
                <a:latin typeface="Times New Roman" pitchFamily="18" charset="0"/>
                <a:cs typeface="Times New Roman" pitchFamily="18" charset="0"/>
              </a:rPr>
              <a:t>)</a:t>
            </a:r>
          </a:p>
        </p:txBody>
      </p:sp>
      <p:sp>
        <p:nvSpPr>
          <p:cNvPr id="4" name="Slide Number Placeholder 3"/>
          <p:cNvSpPr>
            <a:spLocks noGrp="1"/>
          </p:cNvSpPr>
          <p:nvPr>
            <p:ph type="sldNum" sz="quarter" idx="12"/>
          </p:nvPr>
        </p:nvSpPr>
        <p:spPr/>
        <p:txBody>
          <a:bodyPr/>
          <a:lstStyle/>
          <a:p>
            <a:pPr>
              <a:defRPr/>
            </a:pPr>
            <a:fld id="{B68B381C-907C-47B7-B1E5-E5E9DF6DC41F}" type="slidenum">
              <a:rPr lang="bg-BG"/>
              <a:pPr>
                <a:defRPr/>
              </a:pPr>
              <a:t>6</a:t>
            </a:fld>
            <a:endParaRPr lang="bg-BG"/>
          </a:p>
        </p:txBody>
      </p:sp>
      <p:sp>
        <p:nvSpPr>
          <p:cNvPr id="21508" name="AutoShape 6" descr="Ремонт ли!? Само през трупа ми!"/>
          <p:cNvSpPr>
            <a:spLocks noChangeAspect="1" noChangeArrowheads="1"/>
          </p:cNvSpPr>
          <p:nvPr/>
        </p:nvSpPr>
        <p:spPr bwMode="auto">
          <a:xfrm>
            <a:off x="155575" y="46038"/>
            <a:ext cx="304800" cy="304800"/>
          </a:xfrm>
          <a:prstGeom prst="rect">
            <a:avLst/>
          </a:prstGeom>
          <a:noFill/>
          <a:ln w="9525">
            <a:noFill/>
            <a:miter lim="800000"/>
            <a:headEnd/>
            <a:tailEnd/>
          </a:ln>
        </p:spPr>
        <p:txBody>
          <a:bodyPr/>
          <a:lstStyle/>
          <a:p>
            <a:endParaRPr lang="bg-BG"/>
          </a:p>
        </p:txBody>
      </p:sp>
      <p:sp>
        <p:nvSpPr>
          <p:cNvPr id="21509" name="AutoShape 8" descr="Ремонт ли!? Само през трупа ми!"/>
          <p:cNvSpPr>
            <a:spLocks noChangeAspect="1" noChangeArrowheads="1"/>
          </p:cNvSpPr>
          <p:nvPr/>
        </p:nvSpPr>
        <p:spPr bwMode="auto">
          <a:xfrm>
            <a:off x="155575" y="46038"/>
            <a:ext cx="304800" cy="304800"/>
          </a:xfrm>
          <a:prstGeom prst="rect">
            <a:avLst/>
          </a:prstGeom>
          <a:noFill/>
          <a:ln w="9525">
            <a:noFill/>
            <a:miter lim="800000"/>
            <a:headEnd/>
            <a:tailEnd/>
          </a:ln>
        </p:spPr>
        <p:txBody>
          <a:bodyPr/>
          <a:lstStyle/>
          <a:p>
            <a:endParaRPr lang="bg-BG"/>
          </a:p>
        </p:txBody>
      </p:sp>
      <p:pic>
        <p:nvPicPr>
          <p:cNvPr id="21510" name="Picture 9" descr="0c4667c550c7"/>
          <p:cNvPicPr>
            <a:picLocks noChangeAspect="1" noChangeArrowheads="1"/>
          </p:cNvPicPr>
          <p:nvPr/>
        </p:nvPicPr>
        <p:blipFill>
          <a:blip r:embed="rId2"/>
          <a:srcRect/>
          <a:stretch>
            <a:fillRect/>
          </a:stretch>
        </p:blipFill>
        <p:spPr bwMode="auto">
          <a:xfrm>
            <a:off x="3430588" y="2801938"/>
            <a:ext cx="6323012" cy="280511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2309813" y="0"/>
            <a:ext cx="9043987" cy="1150938"/>
          </a:xfrm>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20482" name="Content Placeholder 2"/>
          <p:cNvSpPr>
            <a:spLocks noGrp="1"/>
          </p:cNvSpPr>
          <p:nvPr>
            <p:ph idx="1"/>
          </p:nvPr>
        </p:nvSpPr>
        <p:spPr>
          <a:xfrm>
            <a:off x="1746250" y="1825625"/>
            <a:ext cx="9607550" cy="4351338"/>
          </a:xfrm>
        </p:spPr>
        <p:txBody>
          <a:bodyPr/>
          <a:lstStyle/>
          <a:p>
            <a:pPr marL="342900" indent="-342900" algn="just" defTabSz="457200" eaLnBrk="1" hangingPunct="1">
              <a:buClr>
                <a:srgbClr val="4A66AC"/>
              </a:buClr>
              <a:buSzPct val="80000"/>
              <a:buFont typeface="Wingdings 3" pitchFamily="18" charset="2"/>
              <a:buChar char=""/>
              <a:defRPr/>
            </a:pPr>
            <a:endParaRPr lang="ru-RU" sz="2400" dirty="0">
              <a:solidFill>
                <a:srgbClr val="002060"/>
              </a:solidFill>
              <a:latin typeface="Times New Roman" pitchFamily="18" charset="0"/>
              <a:cs typeface="Times New Roman" pitchFamily="18" charset="0"/>
            </a:endParaRPr>
          </a:p>
          <a:p>
            <a:pPr marL="342900" indent="-77788" algn="just" defTabSz="457200" eaLnBrk="1" hangingPunct="1">
              <a:lnSpc>
                <a:spcPct val="100000"/>
              </a:lnSpc>
              <a:buClr>
                <a:srgbClr val="4A66AC"/>
              </a:buClr>
              <a:buSzPct val="80000"/>
              <a:buFont typeface="Arial" charset="0"/>
              <a:buNone/>
              <a:defRPr/>
            </a:pPr>
            <a:r>
              <a:rPr lang="ru-RU" sz="2400" dirty="0">
                <a:solidFill>
                  <a:srgbClr val="002060"/>
                </a:solidFill>
                <a:latin typeface="Times New Roman" pitchFamily="18" charset="0"/>
                <a:cs typeface="Times New Roman" pitchFamily="18" charset="0"/>
              </a:rPr>
              <a:t>	</a:t>
            </a:r>
            <a:endParaRPr lang="bg-BG" sz="2400" dirty="0">
              <a:solidFill>
                <a:srgbClr val="00005C"/>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7A9B9201-BBDE-4151-A998-A0AF1EE0D485}" type="slidenum">
              <a:rPr lang="bg-BG"/>
              <a:pPr>
                <a:defRPr/>
              </a:pPr>
              <a:t>7</a:t>
            </a:fld>
            <a:endParaRPr lang="bg-BG"/>
          </a:p>
        </p:txBody>
      </p:sp>
      <p:sp>
        <p:nvSpPr>
          <p:cNvPr id="3" name="Rounded Rectangle 2"/>
          <p:cNvSpPr/>
          <p:nvPr/>
        </p:nvSpPr>
        <p:spPr>
          <a:xfrm>
            <a:off x="914402" y="2533475"/>
            <a:ext cx="10808110" cy="3593866"/>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indent="633413" algn="just">
              <a:spcBef>
                <a:spcPts val="600"/>
              </a:spcBef>
              <a:spcAft>
                <a:spcPts val="600"/>
              </a:spcAft>
              <a:defRPr/>
            </a:pPr>
            <a:r>
              <a:rPr lang="bg-BG" sz="2400" dirty="0">
                <a:solidFill>
                  <a:srgbClr val="00005C"/>
                </a:solidFill>
                <a:latin typeface="Times New Roman" panose="02020603050405020304" pitchFamily="18" charset="0"/>
                <a:cs typeface="Times New Roman" panose="02020603050405020304" pitchFamily="18" charset="0"/>
              </a:rPr>
              <a:t>Местните физически лица и чуждестранните физически лица, установени за данъчни цели в държава – членка на ЕС или в друга държава – страна по Споразумението за ЕИП, ползват данъчно облекчение, като приспадат от общата годишна данъчна основа по чл. 17 от ЗДДФЛ направените през годината </a:t>
            </a:r>
            <a:r>
              <a:rPr lang="bg-BG" sz="2400" b="1" dirty="0">
                <a:solidFill>
                  <a:srgbClr val="00005C"/>
                </a:solidFill>
                <a:latin typeface="Times New Roman" panose="02020603050405020304" pitchFamily="18" charset="0"/>
                <a:cs typeface="Times New Roman" panose="02020603050405020304" pitchFamily="18" charset="0"/>
              </a:rPr>
              <a:t>плащания за труд</a:t>
            </a:r>
            <a:r>
              <a:rPr lang="bg-BG" sz="2400" dirty="0">
                <a:solidFill>
                  <a:srgbClr val="00005C"/>
                </a:solidFill>
                <a:latin typeface="Times New Roman" panose="02020603050405020304" pitchFamily="18" charset="0"/>
                <a:cs typeface="Times New Roman" panose="02020603050405020304" pitchFamily="18" charset="0"/>
              </a:rPr>
              <a:t> във връзка с </a:t>
            </a:r>
            <a:r>
              <a:rPr lang="bg-BG" sz="2400" b="1" dirty="0">
                <a:solidFill>
                  <a:srgbClr val="00005C"/>
                </a:solidFill>
                <a:latin typeface="Times New Roman" panose="02020603050405020304" pitchFamily="18" charset="0"/>
                <a:cs typeface="Times New Roman" panose="02020603050405020304" pitchFamily="18" charset="0"/>
              </a:rPr>
              <a:t>подобрения и/или ремонт </a:t>
            </a:r>
            <a:r>
              <a:rPr lang="bg-BG" sz="2400" dirty="0">
                <a:solidFill>
                  <a:srgbClr val="00005C"/>
                </a:solidFill>
                <a:latin typeface="Times New Roman" panose="02020603050405020304" pitchFamily="18" charset="0"/>
                <a:cs typeface="Times New Roman" panose="02020603050405020304" pitchFamily="18" charset="0"/>
              </a:rPr>
              <a:t>на един недвижим жилищен имот в общ размер до </a:t>
            </a:r>
            <a:r>
              <a:rPr lang="bg-BG" sz="2400" b="1" dirty="0">
                <a:solidFill>
                  <a:srgbClr val="00005C"/>
                </a:solidFill>
                <a:latin typeface="Times New Roman" panose="02020603050405020304" pitchFamily="18" charset="0"/>
                <a:cs typeface="Times New Roman" panose="02020603050405020304" pitchFamily="18" charset="0"/>
              </a:rPr>
              <a:t>две хиляди лева</a:t>
            </a:r>
            <a:r>
              <a:rPr lang="bg-BG" sz="2400" dirty="0">
                <a:solidFill>
                  <a:srgbClr val="00005C"/>
                </a:solidFill>
                <a:latin typeface="Times New Roman" panose="02020603050405020304" pitchFamily="18" charset="0"/>
                <a:cs typeface="Times New Roman" panose="02020603050405020304" pitchFamily="18" charset="0"/>
              </a:rPr>
              <a:t>, когато едновременно са налице условията по чл. 22е, ал. 1 от ЗДДФЛ.</a:t>
            </a:r>
          </a:p>
          <a:p>
            <a:pPr algn="r">
              <a:spcBef>
                <a:spcPts val="0"/>
              </a:spcBef>
              <a:spcAft>
                <a:spcPts val="0"/>
              </a:spcAft>
              <a:defRPr/>
            </a:pPr>
            <a:r>
              <a:rPr lang="bg-BG" b="1" i="1" dirty="0">
                <a:solidFill>
                  <a:schemeClr val="accent1">
                    <a:lumMod val="50000"/>
                  </a:schemeClr>
                </a:solidFill>
                <a:latin typeface="Times New Roman" panose="02020603050405020304" pitchFamily="18" charset="0"/>
                <a:cs typeface="Times New Roman" panose="02020603050405020304" pitchFamily="18" charset="0"/>
              </a:rPr>
              <a:t>(чл. 22е, ал. 1 от ЗДДФЛ)</a:t>
            </a:r>
            <a:endParaRPr lang="ru-RU" b="1" i="1" dirty="0">
              <a:solidFill>
                <a:schemeClr val="accent1">
                  <a:lumMod val="50000"/>
                </a:schemeClr>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1C2FF270-2BB0-48ED-B7A2-652B1902B21C}" type="slidenum">
              <a:rPr lang="bg-BG" smtClean="0"/>
              <a:pPr>
                <a:defRPr/>
              </a:pPr>
              <a:t>8</a:t>
            </a:fld>
            <a:endParaRPr lang="bg-BG"/>
          </a:p>
        </p:txBody>
      </p:sp>
      <p:sp>
        <p:nvSpPr>
          <p:cNvPr id="5" name="Title 4"/>
          <p:cNvSpPr>
            <a:spLocks noGrp="1"/>
          </p:cNvSpPr>
          <p:nvPr>
            <p:ph type="title"/>
          </p:nvPr>
        </p:nvSpPr>
        <p:spPr>
          <a:xfrm>
            <a:off x="2452888" y="793890"/>
            <a:ext cx="8895736" cy="914400"/>
          </a:xfrm>
          <a:prstGeom prst="roundRect">
            <a:avLst/>
          </a:prstGeom>
          <a:solidFill>
            <a:schemeClr val="accent2">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lstStyle/>
          <a:p>
            <a:pPr defTabSz="457200">
              <a:buFont typeface="Arial" charset="0"/>
              <a:buNone/>
              <a:defRPr/>
            </a:pPr>
            <a:r>
              <a:rPr lang="bg-BG" sz="2800" dirty="0">
                <a:solidFill>
                  <a:srgbClr val="00005C"/>
                </a:solidFill>
                <a:latin typeface="Times New Roman" pitchFamily="18" charset="0"/>
              </a:rPr>
              <a:t>Условия за ползване на данъчното облекчение по чл.22е </a:t>
            </a:r>
          </a:p>
        </p:txBody>
      </p:sp>
      <p:cxnSp>
        <p:nvCxnSpPr>
          <p:cNvPr id="7" name="Straight Arrow Connector 6"/>
          <p:cNvCxnSpPr/>
          <p:nvPr/>
        </p:nvCxnSpPr>
        <p:spPr>
          <a:xfrm flipH="1">
            <a:off x="998944" y="1576906"/>
            <a:ext cx="1433284" cy="414211"/>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1847972" y="1760811"/>
            <a:ext cx="2391572" cy="2183967"/>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7052918" y="1677478"/>
            <a:ext cx="2614121" cy="3139150"/>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6442745" y="1708290"/>
            <a:ext cx="11098" cy="2153543"/>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614988" y="1708290"/>
            <a:ext cx="0" cy="467298"/>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0121015" y="1677478"/>
            <a:ext cx="382426" cy="255301"/>
          </a:xfrm>
          <a:prstGeom prst="straightConnector1">
            <a:avLst/>
          </a:prstGeom>
          <a:ln w="28575">
            <a:solidFill>
              <a:srgbClr val="C00000"/>
            </a:solidFill>
            <a:tailEnd type="triangle"/>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412613" y="2071695"/>
            <a:ext cx="3009769" cy="1077533"/>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bg-BG" sz="2000" dirty="0">
                <a:solidFill>
                  <a:srgbClr val="00005C"/>
                </a:solidFill>
                <a:latin typeface="Times New Roman" panose="02020603050405020304" pitchFamily="18" charset="0"/>
                <a:cs typeface="Times New Roman" panose="02020603050405020304" pitchFamily="18" charset="0"/>
              </a:rPr>
              <a:t>недвижимият жилищен имот е на територията на Република България</a:t>
            </a:r>
            <a:endParaRPr lang="bg-BG" sz="2000" dirty="0">
              <a:solidFill>
                <a:srgbClr val="00005C"/>
              </a:solidFill>
              <a:latin typeface="Times New Roman" pitchFamily="18" charset="0"/>
            </a:endParaRPr>
          </a:p>
        </p:txBody>
      </p:sp>
      <p:sp>
        <p:nvSpPr>
          <p:cNvPr id="23" name="Rounded Rectangle 22"/>
          <p:cNvSpPr/>
          <p:nvPr/>
        </p:nvSpPr>
        <p:spPr>
          <a:xfrm>
            <a:off x="3832446" y="2173216"/>
            <a:ext cx="2495781" cy="1448525"/>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000" dirty="0">
                <a:solidFill>
                  <a:srgbClr val="00005C"/>
                </a:solidFill>
                <a:latin typeface="Times New Roman" pitchFamily="18" charset="0"/>
              </a:rPr>
              <a:t>ДЗЛ е собственик или съсобственик на недвижимия жилищен имот</a:t>
            </a:r>
            <a:endParaRPr lang="bg-BG" sz="2000" dirty="0">
              <a:solidFill>
                <a:srgbClr val="00005C"/>
              </a:solidFill>
              <a:latin typeface="Times New Roman" pitchFamily="18" charset="0"/>
            </a:endParaRPr>
          </a:p>
        </p:txBody>
      </p:sp>
      <p:sp>
        <p:nvSpPr>
          <p:cNvPr id="25" name="Rounded Rectangle 24"/>
          <p:cNvSpPr/>
          <p:nvPr/>
        </p:nvSpPr>
        <p:spPr>
          <a:xfrm>
            <a:off x="7047451" y="1983540"/>
            <a:ext cx="4292394" cy="1738508"/>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000" dirty="0">
                <a:solidFill>
                  <a:srgbClr val="00005C"/>
                </a:solidFill>
                <a:latin typeface="Times New Roman" pitchFamily="18" charset="0"/>
              </a:rPr>
              <a:t>подобренията и/или ремонтът са извършени от местни лица на държава-членка на ЕС, или на друга държава – страна по Споразумението за ЕИП</a:t>
            </a:r>
            <a:endParaRPr lang="bg-BG" sz="2000" dirty="0">
              <a:solidFill>
                <a:srgbClr val="00005C"/>
              </a:solidFill>
              <a:latin typeface="Times New Roman" pitchFamily="18" charset="0"/>
            </a:endParaRPr>
          </a:p>
        </p:txBody>
      </p:sp>
      <p:sp>
        <p:nvSpPr>
          <p:cNvPr id="31" name="Rounded Rectangle 30"/>
          <p:cNvSpPr/>
          <p:nvPr/>
        </p:nvSpPr>
        <p:spPr>
          <a:xfrm>
            <a:off x="234892" y="4025356"/>
            <a:ext cx="3349846" cy="2216052"/>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000" dirty="0">
                <a:solidFill>
                  <a:srgbClr val="00005C"/>
                </a:solidFill>
                <a:latin typeface="Times New Roman" pitchFamily="18" charset="0"/>
              </a:rPr>
              <a:t>недвижимият жилищен имот не е включен в предприятието на лице, което извършва стопанска дейност като търговец по смисъла на Търговския закон</a:t>
            </a:r>
            <a:endParaRPr lang="bg-BG" sz="2000" dirty="0">
              <a:solidFill>
                <a:srgbClr val="00005C"/>
              </a:solidFill>
              <a:latin typeface="Times New Roman" pitchFamily="18" charset="0"/>
            </a:endParaRPr>
          </a:p>
        </p:txBody>
      </p:sp>
      <p:sp>
        <p:nvSpPr>
          <p:cNvPr id="33" name="Rounded Rectangle 32"/>
          <p:cNvSpPr/>
          <p:nvPr/>
        </p:nvSpPr>
        <p:spPr>
          <a:xfrm>
            <a:off x="3730828" y="3868667"/>
            <a:ext cx="4980440" cy="2372741"/>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000" dirty="0">
                <a:solidFill>
                  <a:srgbClr val="00005C"/>
                </a:solidFill>
                <a:latin typeface="Times New Roman" pitchFamily="18" charset="0"/>
              </a:rPr>
              <a:t>ДЗЛ притежава документ за платения труд във връзка с извършването на подобренията и/или ремонта на жилищния имот, съдържащ реквизитите по чл. 6, ал. 1 от ЗС, придружен от документ за плащането му (фискален бон, разписка, банков или друг документ)</a:t>
            </a:r>
            <a:endParaRPr lang="bg-BG" sz="2000" dirty="0">
              <a:solidFill>
                <a:srgbClr val="00005C"/>
              </a:solidFill>
              <a:latin typeface="Times New Roman" pitchFamily="18" charset="0"/>
            </a:endParaRPr>
          </a:p>
        </p:txBody>
      </p:sp>
      <p:sp>
        <p:nvSpPr>
          <p:cNvPr id="35" name="Rounded Rectangle 34"/>
          <p:cNvSpPr/>
          <p:nvPr/>
        </p:nvSpPr>
        <p:spPr>
          <a:xfrm>
            <a:off x="9003053" y="4890990"/>
            <a:ext cx="1958294" cy="1276055"/>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defTabSz="457200">
              <a:buFont typeface="Arial" charset="0"/>
              <a:buNone/>
              <a:defRPr/>
            </a:pPr>
            <a:r>
              <a:rPr lang="ru-RU" sz="2000" dirty="0">
                <a:solidFill>
                  <a:srgbClr val="00005C"/>
                </a:solidFill>
                <a:latin typeface="Times New Roman" pitchFamily="18" charset="0"/>
              </a:rPr>
              <a:t>ДЗЛ и лицето, извършило ремонта, не са свързани лица </a:t>
            </a:r>
            <a:endParaRPr lang="bg-BG" sz="2000" dirty="0">
              <a:solidFill>
                <a:srgbClr val="00005C"/>
              </a:solidFill>
              <a:latin typeface="Times New Roman" pitchFamily="18" charset="0"/>
            </a:endParaRPr>
          </a:p>
        </p:txBody>
      </p:sp>
      <p:sp>
        <p:nvSpPr>
          <p:cNvPr id="23581" name="Rectangle 21"/>
          <p:cNvSpPr>
            <a:spLocks noChangeArrowheads="1"/>
          </p:cNvSpPr>
          <p:nvPr/>
        </p:nvSpPr>
        <p:spPr bwMode="auto">
          <a:xfrm>
            <a:off x="2533650" y="242888"/>
            <a:ext cx="7132638" cy="461962"/>
          </a:xfrm>
          <a:prstGeom prst="rect">
            <a:avLst/>
          </a:prstGeom>
          <a:noFill/>
          <a:ln w="9525">
            <a:noFill/>
            <a:miter lim="800000"/>
            <a:headEnd/>
            <a:tailEnd/>
          </a:ln>
        </p:spPr>
        <p:txBody>
          <a:bodyPr>
            <a:spAutoFit/>
          </a:bodyPr>
          <a:lstStyle/>
          <a:p>
            <a:pPr algn="ctr"/>
            <a:r>
              <a:rPr lang="bg-BG" sz="2400" b="1">
                <a:solidFill>
                  <a:srgbClr val="C00000"/>
                </a:solidFill>
                <a:latin typeface="Times New Roman" pitchFamily="18" charset="0"/>
                <a:cs typeface="Times New Roman" pitchFamily="18" charset="0"/>
              </a:rPr>
              <a:t>ПРОМЕНИ В СИЛА ОТ 01.01.2021 г.</a:t>
            </a:r>
            <a:endParaRPr lang="bg-BG"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82541704-1DA3-45B6-94CF-780A2E88F9AB}" type="slidenum">
              <a:rPr lang="bg-BG" smtClean="0"/>
              <a:pPr>
                <a:defRPr/>
              </a:pPr>
              <a:t>9</a:t>
            </a:fld>
            <a:endParaRPr lang="bg-BG"/>
          </a:p>
        </p:txBody>
      </p:sp>
      <p:sp>
        <p:nvSpPr>
          <p:cNvPr id="5" name="Title 4"/>
          <p:cNvSpPr>
            <a:spLocks noGrp="1"/>
          </p:cNvSpPr>
          <p:nvPr>
            <p:ph type="title"/>
          </p:nvPr>
        </p:nvSpPr>
        <p:spPr>
          <a:xfrm>
            <a:off x="654341" y="1568680"/>
            <a:ext cx="10889977" cy="888488"/>
          </a:xfrm>
          <a:prstGeom prst="roundRect">
            <a:avLst/>
          </a:prstGeom>
          <a:solidFill>
            <a:schemeClr val="accent2">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lstStyle/>
          <a:p>
            <a:pPr algn="just" defTabSz="457200">
              <a:buFont typeface="Arial" charset="0"/>
              <a:buNone/>
              <a:defRPr/>
            </a:pPr>
            <a:r>
              <a:rPr lang="bg-BG" sz="2800" dirty="0">
                <a:solidFill>
                  <a:srgbClr val="00005C"/>
                </a:solidFill>
                <a:latin typeface="Times New Roman" pitchFamily="18" charset="0"/>
              </a:rPr>
              <a:t>ВАЖНО при ползване на данъчното облекчение по чл. 22е от ЗДДФЛ </a:t>
            </a:r>
          </a:p>
        </p:txBody>
      </p:sp>
      <p:sp>
        <p:nvSpPr>
          <p:cNvPr id="6" name="Rounded Rectangle 5"/>
          <p:cNvSpPr/>
          <p:nvPr/>
        </p:nvSpPr>
        <p:spPr>
          <a:xfrm>
            <a:off x="736208" y="2602178"/>
            <a:ext cx="10808110" cy="1288690"/>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bg-BG" altLang="bg-BG" sz="2400" dirty="0">
                <a:solidFill>
                  <a:srgbClr val="00005C"/>
                </a:solidFill>
                <a:latin typeface="Times New Roman" panose="02020603050405020304" pitchFamily="18" charset="0"/>
                <a:cs typeface="Times New Roman" panose="02020603050405020304" pitchFamily="18" charset="0"/>
              </a:rPr>
              <a:t>Данъчното облекчение се ползва до размера на сумата от годишните данъчни основи по чл. 17 от ЗДДФЛ</a:t>
            </a:r>
          </a:p>
          <a:p>
            <a:pPr algn="r">
              <a:spcBef>
                <a:spcPts val="0"/>
              </a:spcBef>
              <a:spcAft>
                <a:spcPts val="0"/>
              </a:spcAft>
              <a:defRPr/>
            </a:pPr>
            <a:r>
              <a:rPr lang="bg-BG" b="1" i="1" dirty="0">
                <a:solidFill>
                  <a:schemeClr val="accent1">
                    <a:lumMod val="50000"/>
                  </a:schemeClr>
                </a:solidFill>
                <a:latin typeface="Times New Roman" panose="02020603050405020304" pitchFamily="18" charset="0"/>
                <a:cs typeface="Times New Roman" panose="02020603050405020304" pitchFamily="18" charset="0"/>
              </a:rPr>
              <a:t>(чл. 22е, ал. 2  от ЗДДФЛ)</a:t>
            </a:r>
            <a:endParaRPr lang="ru-RU" b="1" i="1" dirty="0">
              <a:solidFill>
                <a:schemeClr val="accent1">
                  <a:lumMod val="50000"/>
                </a:schemeClr>
              </a:solidFill>
              <a:latin typeface="Times New Roman" pitchFamily="18" charset="0"/>
              <a:cs typeface="Times New Roman" pitchFamily="18" charset="0"/>
            </a:endParaRPr>
          </a:p>
        </p:txBody>
      </p:sp>
      <p:sp>
        <p:nvSpPr>
          <p:cNvPr id="7" name="Rounded Rectangle 6"/>
          <p:cNvSpPr/>
          <p:nvPr/>
        </p:nvSpPr>
        <p:spPr>
          <a:xfrm>
            <a:off x="736208" y="4180888"/>
            <a:ext cx="10808110" cy="1981867"/>
          </a:xfrm>
          <a:prstGeom prst="roundRect">
            <a:avLst>
              <a:gd name="adj" fmla="val 20028"/>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ru-RU" altLang="bg-BG" sz="2400" dirty="0">
                <a:solidFill>
                  <a:srgbClr val="00005C"/>
                </a:solidFill>
                <a:latin typeface="Times New Roman" panose="02020603050405020304" pitchFamily="18" charset="0"/>
                <a:cs typeface="Times New Roman" panose="02020603050405020304" pitchFamily="18" charset="0"/>
              </a:rPr>
              <a:t>Когато недвижимият жилищен имот е собственост на повече от едно физическо лице, облекчението може да се ползва от всеки съсобственик, при условие че </a:t>
            </a:r>
            <a:r>
              <a:rPr lang="ru-RU" altLang="bg-BG" sz="2400" b="1" dirty="0">
                <a:solidFill>
                  <a:srgbClr val="00005C"/>
                </a:solidFill>
                <a:latin typeface="Times New Roman" panose="02020603050405020304" pitchFamily="18" charset="0"/>
                <a:cs typeface="Times New Roman" panose="02020603050405020304" pitchFamily="18" charset="0"/>
              </a:rPr>
              <a:t>общият размер на облекчението</a:t>
            </a:r>
            <a:r>
              <a:rPr lang="ru-RU" altLang="bg-BG" sz="2400" dirty="0">
                <a:solidFill>
                  <a:srgbClr val="00005C"/>
                </a:solidFill>
                <a:latin typeface="Times New Roman" panose="02020603050405020304" pitchFamily="18" charset="0"/>
                <a:cs typeface="Times New Roman" panose="02020603050405020304" pitchFamily="18" charset="0"/>
              </a:rPr>
              <a:t>, ползван от всички съсобственици, за имота не превишава </a:t>
            </a:r>
            <a:r>
              <a:rPr lang="ru-RU" altLang="bg-BG" sz="2400" b="1" dirty="0">
                <a:solidFill>
                  <a:srgbClr val="00005C"/>
                </a:solidFill>
                <a:latin typeface="Times New Roman" panose="02020603050405020304" pitchFamily="18" charset="0"/>
                <a:cs typeface="Times New Roman" panose="02020603050405020304" pitchFamily="18" charset="0"/>
              </a:rPr>
              <a:t>две хиляди лева</a:t>
            </a:r>
            <a:r>
              <a:rPr lang="ru-RU" altLang="bg-BG" sz="2400" dirty="0">
                <a:solidFill>
                  <a:srgbClr val="00005C"/>
                </a:solidFill>
                <a:latin typeface="Times New Roman" panose="02020603050405020304" pitchFamily="18" charset="0"/>
                <a:cs typeface="Times New Roman" panose="02020603050405020304" pitchFamily="18" charset="0"/>
              </a:rPr>
              <a:t>.</a:t>
            </a:r>
          </a:p>
          <a:p>
            <a:pPr algn="r">
              <a:spcBef>
                <a:spcPts val="0"/>
              </a:spcBef>
              <a:spcAft>
                <a:spcPts val="0"/>
              </a:spcAft>
              <a:defRPr/>
            </a:pPr>
            <a:r>
              <a:rPr lang="bg-BG" b="1" i="1" dirty="0">
                <a:solidFill>
                  <a:schemeClr val="accent1">
                    <a:lumMod val="50000"/>
                  </a:schemeClr>
                </a:solidFill>
                <a:latin typeface="Times New Roman" panose="02020603050405020304" pitchFamily="18" charset="0"/>
                <a:cs typeface="Times New Roman" panose="02020603050405020304" pitchFamily="18" charset="0"/>
              </a:rPr>
              <a:t>(чл. 22е, ал. 3 от ЗДДФЛ)</a:t>
            </a:r>
            <a:endParaRPr lang="ru-RU" b="1" i="1" dirty="0">
              <a:solidFill>
                <a:schemeClr val="accent1">
                  <a:lumMod val="50000"/>
                </a:schemeClr>
              </a:solidFill>
              <a:latin typeface="Times New Roman" pitchFamily="18" charset="0"/>
              <a:cs typeface="Times New Roman" pitchFamily="18" charset="0"/>
            </a:endParaRPr>
          </a:p>
        </p:txBody>
      </p:sp>
      <p:sp>
        <p:nvSpPr>
          <p:cNvPr id="24587" name="Title 1"/>
          <p:cNvSpPr txBox="1">
            <a:spLocks/>
          </p:cNvSpPr>
          <p:nvPr/>
        </p:nvSpPr>
        <p:spPr bwMode="auto">
          <a:xfrm>
            <a:off x="2209800" y="200025"/>
            <a:ext cx="9043988" cy="1149350"/>
          </a:xfrm>
          <a:prstGeom prst="rect">
            <a:avLst/>
          </a:prstGeom>
          <a:noFill/>
          <a:ln w="9525">
            <a:noFill/>
            <a:miter lim="800000"/>
            <a:headEnd/>
            <a:tailEnd/>
          </a:ln>
        </p:spPr>
        <p:txBody>
          <a:bodyPr anchor="ctr"/>
          <a:lstStyle/>
          <a:p>
            <a:pPr algn="ctr">
              <a:lnSpc>
                <a:spcPct val="90000"/>
              </a:lnSpc>
            </a:pPr>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latin typeface="Calibri Light"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D04AE610-CFB4-4DE2-B86F-877B97EAD7F9}" type="slidenum">
              <a:rPr lang="bg-BG" smtClean="0"/>
              <a:pPr>
                <a:defRPr/>
              </a:pPr>
              <a:t>10</a:t>
            </a:fld>
            <a:endParaRPr lang="bg-BG"/>
          </a:p>
        </p:txBody>
      </p:sp>
      <p:sp>
        <p:nvSpPr>
          <p:cNvPr id="6" name="Rounded Rectangle 5"/>
          <p:cNvSpPr/>
          <p:nvPr/>
        </p:nvSpPr>
        <p:spPr>
          <a:xfrm>
            <a:off x="731877" y="2005543"/>
            <a:ext cx="10808110" cy="1642651"/>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bg-BG" sz="2400" dirty="0">
                <a:solidFill>
                  <a:srgbClr val="00005C"/>
                </a:solidFill>
                <a:latin typeface="Times New Roman" panose="02020603050405020304" pitchFamily="18" charset="0"/>
                <a:cs typeface="Times New Roman" panose="02020603050405020304" pitchFamily="18" charset="0"/>
              </a:rPr>
              <a:t>Когато в нарушение на условието по чл. 22е, ал. 3 от ЗДДФЛ е ползван по-голям общ размер на данъчното облекчение, всяко от лицата, ползвали облекчението, дължи частта от данъка, съответстваща на размера на ползваното облекчение</a:t>
            </a:r>
          </a:p>
          <a:p>
            <a:pPr algn="r">
              <a:spcBef>
                <a:spcPts val="0"/>
              </a:spcBef>
              <a:spcAft>
                <a:spcPts val="0"/>
              </a:spcAft>
              <a:defRPr/>
            </a:pPr>
            <a:r>
              <a:rPr lang="bg-BG" b="1" i="1" dirty="0">
                <a:solidFill>
                  <a:schemeClr val="accent1">
                    <a:lumMod val="50000"/>
                  </a:schemeClr>
                </a:solidFill>
                <a:latin typeface="Times New Roman" panose="02020603050405020304" pitchFamily="18" charset="0"/>
                <a:cs typeface="Times New Roman" panose="02020603050405020304" pitchFamily="18" charset="0"/>
              </a:rPr>
              <a:t>(чл. 22е, ал. 4  от ЗДДФЛ)</a:t>
            </a:r>
            <a:endParaRPr lang="ru-RU" b="1" i="1" dirty="0">
              <a:solidFill>
                <a:schemeClr val="accent1">
                  <a:lumMod val="50000"/>
                </a:schemeClr>
              </a:solidFill>
              <a:latin typeface="Times New Roman" pitchFamily="18" charset="0"/>
              <a:cs typeface="Times New Roman" pitchFamily="18" charset="0"/>
            </a:endParaRPr>
          </a:p>
        </p:txBody>
      </p:sp>
      <p:sp>
        <p:nvSpPr>
          <p:cNvPr id="7" name="Rounded Rectangle 6"/>
          <p:cNvSpPr/>
          <p:nvPr/>
        </p:nvSpPr>
        <p:spPr>
          <a:xfrm>
            <a:off x="731877" y="4120056"/>
            <a:ext cx="10808110" cy="1764431"/>
          </a:xfrm>
          <a:prstGeom prst="roundRect">
            <a:avLst>
              <a:gd name="adj" fmla="val 20028"/>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ru-RU" altLang="bg-BG" sz="2400" dirty="0">
                <a:solidFill>
                  <a:srgbClr val="00005C"/>
                </a:solidFill>
                <a:latin typeface="Times New Roman" panose="02020603050405020304" pitchFamily="18" charset="0"/>
                <a:cs typeface="Times New Roman" panose="02020603050405020304" pitchFamily="18" charset="0"/>
              </a:rPr>
              <a:t>Обстоятелствата и условията по чл. 22е, ал. 1 и 3 от ЗДДФЛ се декларират от лицето в годишната данъчна декларация по чл. 50 от същия закон </a:t>
            </a:r>
          </a:p>
          <a:p>
            <a:pPr algn="r">
              <a:spcBef>
                <a:spcPts val="0"/>
              </a:spcBef>
              <a:spcAft>
                <a:spcPts val="0"/>
              </a:spcAft>
              <a:defRPr/>
            </a:pPr>
            <a:r>
              <a:rPr lang="bg-BG" b="1" i="1" dirty="0">
                <a:solidFill>
                  <a:schemeClr val="accent1">
                    <a:lumMod val="50000"/>
                  </a:schemeClr>
                </a:solidFill>
                <a:latin typeface="Times New Roman" panose="02020603050405020304" pitchFamily="18" charset="0"/>
                <a:cs typeface="Times New Roman" panose="02020603050405020304" pitchFamily="18" charset="0"/>
              </a:rPr>
              <a:t>(чл. 22е, ал. 5 от ЗДДФЛ)</a:t>
            </a:r>
            <a:endParaRPr lang="ru-RU" b="1" i="1" dirty="0">
              <a:solidFill>
                <a:schemeClr val="accent1">
                  <a:lumMod val="50000"/>
                </a:schemeClr>
              </a:solidFill>
              <a:latin typeface="Times New Roman" pitchFamily="18" charset="0"/>
              <a:cs typeface="Times New Roman" pitchFamily="18" charset="0"/>
            </a:endParaRPr>
          </a:p>
        </p:txBody>
      </p:sp>
      <p:sp>
        <p:nvSpPr>
          <p:cNvPr id="25608" name="Title 1"/>
          <p:cNvSpPr txBox="1">
            <a:spLocks/>
          </p:cNvSpPr>
          <p:nvPr/>
        </p:nvSpPr>
        <p:spPr bwMode="auto">
          <a:xfrm>
            <a:off x="2209800" y="200025"/>
            <a:ext cx="9043988" cy="1149350"/>
          </a:xfrm>
          <a:prstGeom prst="rect">
            <a:avLst/>
          </a:prstGeom>
          <a:noFill/>
          <a:ln w="9525">
            <a:noFill/>
            <a:miter lim="800000"/>
            <a:headEnd/>
            <a:tailEnd/>
          </a:ln>
        </p:spPr>
        <p:txBody>
          <a:bodyPr anchor="ctr"/>
          <a:lstStyle/>
          <a:p>
            <a:pPr algn="ctr">
              <a:lnSpc>
                <a:spcPct val="90000"/>
              </a:lnSpc>
            </a:pPr>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latin typeface="Calibri Light"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a:xfrm>
            <a:off x="838200" y="1825625"/>
            <a:ext cx="10515600" cy="4567238"/>
          </a:xfrm>
        </p:spPr>
        <p:txBody>
          <a:bodyPr/>
          <a:lstStyle/>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r>
              <a:rPr lang="bg-BG" sz="2400" i="1" dirty="0">
                <a:solidFill>
                  <a:srgbClr val="00005C"/>
                </a:solidFill>
                <a:latin typeface="Times New Roman" panose="02020603050405020304" pitchFamily="18" charset="0"/>
                <a:cs typeface="Times New Roman" panose="02020603050405020304" pitchFamily="18" charset="0"/>
              </a:rPr>
              <a:t>Чл. 53, ал. 1 от ЗДДФЛ</a:t>
            </a:r>
          </a:p>
          <a:p>
            <a:pPr marL="0" indent="0">
              <a:buFont typeface="Arial" charset="0"/>
              <a:buNone/>
              <a:defRPr/>
            </a:pPr>
            <a:r>
              <a:rPr lang="bg-BG" sz="2400" dirty="0">
                <a:solidFill>
                  <a:srgbClr val="00005C"/>
                </a:solidFill>
                <a:latin typeface="Times New Roman" panose="02020603050405020304" pitchFamily="18" charset="0"/>
                <a:cs typeface="Times New Roman" panose="02020603050405020304" pitchFamily="18" charset="0"/>
              </a:rPr>
              <a:t>	</a:t>
            </a:r>
            <a:endParaRPr lang="bg-BG" dirty="0"/>
          </a:p>
        </p:txBody>
      </p:sp>
      <p:sp>
        <p:nvSpPr>
          <p:cNvPr id="26626"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0793" y="1825625"/>
            <a:ext cx="10808110" cy="1148717"/>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bg-BG" sz="2400" b="1" dirty="0">
                <a:solidFill>
                  <a:srgbClr val="00005C"/>
                </a:solidFill>
                <a:latin typeface="Times New Roman" panose="02020603050405020304" pitchFamily="18" charset="0"/>
                <a:cs typeface="Times New Roman" panose="02020603050405020304" pitchFamily="18" charset="0"/>
              </a:rPr>
              <a:t>НОВ СРОК ЗА ПОДАВАНЕ НА ГОДИШНАТА ДАНЪЧНА ДЕЛАРАЦИЯ ПО ЧЛ. 50 ОТ ЗДДФЛ, включително и за 2020 г.</a:t>
            </a:r>
            <a:endParaRPr lang="ru-RU" b="1" i="1" dirty="0">
              <a:solidFill>
                <a:schemeClr val="accent1">
                  <a:lumMod val="50000"/>
                </a:schemeClr>
              </a:solidFill>
              <a:latin typeface="Times New Roman" pitchFamily="18" charset="0"/>
              <a:cs typeface="Times New Roman" pitchFamily="18" charset="0"/>
            </a:endParaRPr>
          </a:p>
        </p:txBody>
      </p:sp>
      <p:sp>
        <p:nvSpPr>
          <p:cNvPr id="6" name="Овал 4"/>
          <p:cNvSpPr/>
          <p:nvPr/>
        </p:nvSpPr>
        <p:spPr>
          <a:xfrm>
            <a:off x="1027113" y="3325813"/>
            <a:ext cx="3370262" cy="2097087"/>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bg-BG" b="1" dirty="0">
                <a:solidFill>
                  <a:schemeClr val="accent1">
                    <a:lumMod val="50000"/>
                  </a:schemeClr>
                </a:solidFill>
                <a:latin typeface="Times New Roman" panose="02020603050405020304" pitchFamily="18" charset="0"/>
                <a:cs typeface="Times New Roman" panose="02020603050405020304" pitchFamily="18" charset="0"/>
              </a:rPr>
              <a:t>от </a:t>
            </a:r>
            <a:r>
              <a:rPr lang="en-US" b="1" dirty="0">
                <a:solidFill>
                  <a:schemeClr val="accent1">
                    <a:lumMod val="50000"/>
                  </a:schemeClr>
                </a:solidFill>
                <a:latin typeface="Times New Roman" panose="02020603050405020304" pitchFamily="18" charset="0"/>
                <a:cs typeface="Times New Roman" panose="02020603050405020304" pitchFamily="18" charset="0"/>
              </a:rPr>
              <a:t>1 МАРТ </a:t>
            </a:r>
            <a:r>
              <a:rPr lang="bg-BG" b="1" dirty="0">
                <a:solidFill>
                  <a:schemeClr val="accent1">
                    <a:lumMod val="50000"/>
                  </a:schemeClr>
                </a:solidFill>
                <a:latin typeface="Times New Roman" panose="02020603050405020304" pitchFamily="18" charset="0"/>
                <a:cs typeface="Times New Roman" panose="02020603050405020304" pitchFamily="18" charset="0"/>
              </a:rPr>
              <a:t>до</a:t>
            </a:r>
            <a:r>
              <a:rPr lang="en-US" b="1" dirty="0">
                <a:solidFill>
                  <a:schemeClr val="accent1">
                    <a:lumMod val="50000"/>
                  </a:schemeClr>
                </a:solidFill>
                <a:latin typeface="Times New Roman" panose="02020603050405020304" pitchFamily="18" charset="0"/>
                <a:cs typeface="Times New Roman" panose="02020603050405020304" pitchFamily="18" charset="0"/>
              </a:rPr>
              <a:t> </a:t>
            </a:r>
            <a:endParaRPr lang="bg-BG" b="1" dirty="0">
              <a:solidFill>
                <a:schemeClr val="accent1">
                  <a:lumMod val="50000"/>
                </a:schemeClr>
              </a:solidFill>
              <a:latin typeface="Times New Roman" panose="02020603050405020304" pitchFamily="18" charset="0"/>
              <a:cs typeface="Times New Roman" panose="02020603050405020304" pitchFamily="18" charset="0"/>
            </a:endParaRPr>
          </a:p>
          <a:p>
            <a:pPr algn="ctr" fontAlgn="auto">
              <a:spcBef>
                <a:spcPts val="0"/>
              </a:spcBef>
              <a:spcAft>
                <a:spcPts val="0"/>
              </a:spcAft>
              <a:defRPr/>
            </a:pPr>
            <a:r>
              <a:rPr lang="en-US" b="1" dirty="0">
                <a:solidFill>
                  <a:schemeClr val="accent1">
                    <a:lumMod val="50000"/>
                  </a:schemeClr>
                </a:solidFill>
                <a:latin typeface="Times New Roman" panose="02020603050405020304" pitchFamily="18" charset="0"/>
                <a:cs typeface="Times New Roman" panose="02020603050405020304" pitchFamily="18" charset="0"/>
              </a:rPr>
              <a:t>30 ЮНИ</a:t>
            </a:r>
            <a:endParaRPr lang="bg-BG" b="1" dirty="0">
              <a:solidFill>
                <a:schemeClr val="accent1">
                  <a:lumMod val="50000"/>
                </a:schemeClr>
              </a:solidFill>
              <a:latin typeface="Times New Roman" panose="02020603050405020304" pitchFamily="18" charset="0"/>
              <a:cs typeface="Times New Roman" panose="02020603050405020304" pitchFamily="18" charset="0"/>
            </a:endParaRPr>
          </a:p>
          <a:p>
            <a:pPr algn="ctr" fontAlgn="auto">
              <a:spcBef>
                <a:spcPts val="0"/>
              </a:spcBef>
              <a:spcAft>
                <a:spcPts val="0"/>
              </a:spcAft>
              <a:defRPr/>
            </a:pPr>
            <a:r>
              <a:rPr lang="ru-RU" dirty="0">
                <a:solidFill>
                  <a:schemeClr val="accent1">
                    <a:lumMod val="50000"/>
                  </a:schemeClr>
                </a:solidFill>
                <a:latin typeface="Times New Roman" panose="02020603050405020304" pitchFamily="18" charset="0"/>
                <a:cs typeface="Times New Roman" panose="02020603050405020304" pitchFamily="18" charset="0"/>
              </a:rPr>
              <a:t>на годината, следваща годината на придобиване на дохода</a:t>
            </a:r>
          </a:p>
          <a:p>
            <a:pPr algn="ctr" fontAlgn="auto">
              <a:spcBef>
                <a:spcPts val="0"/>
              </a:spcBef>
              <a:spcAft>
                <a:spcPts val="0"/>
              </a:spcAft>
              <a:defRPr/>
            </a:pPr>
            <a:endParaRPr lang="en-US" b="1" dirty="0">
              <a:solidFill>
                <a:schemeClr val="accent1">
                  <a:lumMod val="50000"/>
                </a:schemeClr>
              </a:solidFill>
              <a:latin typeface="Times New Roman" panose="02020603050405020304" pitchFamily="18" charset="0"/>
              <a:cs typeface="Times New Roman" panose="02020603050405020304" pitchFamily="18" charset="0"/>
            </a:endParaRPr>
          </a:p>
        </p:txBody>
      </p:sp>
      <p:cxnSp>
        <p:nvCxnSpPr>
          <p:cNvPr id="7" name="Съединител &quot;права стрелка&quot; 16"/>
          <p:cNvCxnSpPr>
            <a:cxnSpLocks/>
          </p:cNvCxnSpPr>
          <p:nvPr/>
        </p:nvCxnSpPr>
        <p:spPr>
          <a:xfrm>
            <a:off x="4702175" y="4400550"/>
            <a:ext cx="1571625" cy="31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Овал 8"/>
          <p:cNvSpPr/>
          <p:nvPr/>
        </p:nvSpPr>
        <p:spPr>
          <a:xfrm>
            <a:off x="6537325" y="3171825"/>
            <a:ext cx="4930775" cy="2608263"/>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ru-RU" b="1" dirty="0">
                <a:solidFill>
                  <a:srgbClr val="00005C"/>
                </a:solidFill>
                <a:latin typeface="Times New Roman" panose="02020603050405020304" pitchFamily="18" charset="0"/>
                <a:cs typeface="Times New Roman" panose="02020603050405020304" pitchFamily="18" charset="0"/>
              </a:rPr>
              <a:t>САМО</a:t>
            </a:r>
            <a:r>
              <a:rPr lang="ru-RU" dirty="0">
                <a:solidFill>
                  <a:srgbClr val="00005C"/>
                </a:solidFill>
                <a:latin typeface="Times New Roman" panose="02020603050405020304" pitchFamily="18" charset="0"/>
                <a:cs typeface="Times New Roman" panose="02020603050405020304" pitchFamily="18" charset="0"/>
              </a:rPr>
              <a:t> за лицата, извършващи стопанска дейност като търговци по смисъла на Търговския закон, включително едноличните търговци, както и регистрираните земеделски стопани в случаите по чл. 29а от ЗДДФЛ (лицата по чл. 51, ал. 1 от ЗДДФЛ)</a:t>
            </a:r>
            <a:endParaRPr lang="bg-BG" b="1" i="1" dirty="0">
              <a:solidFill>
                <a:schemeClr val="accent5">
                  <a:lumMod val="50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p:txBody>
          <a:bodyPr/>
          <a:lstStyle/>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a:defRPr/>
            </a:pPr>
            <a:endParaRPr lang="bg-BG" sz="2400"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r>
              <a:rPr lang="bg-BG" sz="2400" i="1" dirty="0">
                <a:solidFill>
                  <a:srgbClr val="00005C"/>
                </a:solidFill>
                <a:latin typeface="Times New Roman" panose="02020603050405020304" pitchFamily="18" charset="0"/>
                <a:cs typeface="Times New Roman" panose="02020603050405020304" pitchFamily="18" charset="0"/>
              </a:rPr>
              <a:t>Чл. 53, ал. 1 от ЗДДФЛ</a:t>
            </a:r>
          </a:p>
          <a:p>
            <a:pPr marL="0" indent="0">
              <a:buFont typeface="Arial" charset="0"/>
              <a:buNone/>
              <a:defRPr/>
            </a:pPr>
            <a:r>
              <a:rPr lang="bg-BG" sz="2400" dirty="0">
                <a:solidFill>
                  <a:srgbClr val="00005C"/>
                </a:solidFill>
                <a:latin typeface="Times New Roman" panose="02020603050405020304" pitchFamily="18" charset="0"/>
                <a:cs typeface="Times New Roman" panose="02020603050405020304" pitchFamily="18" charset="0"/>
              </a:rPr>
              <a:t>	</a:t>
            </a:r>
            <a:endParaRPr lang="bg-BG" dirty="0"/>
          </a:p>
        </p:txBody>
      </p:sp>
      <p:sp>
        <p:nvSpPr>
          <p:cNvPr id="27650"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0793" y="1825625"/>
            <a:ext cx="10808110" cy="1148717"/>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bg-BG" sz="2400" b="1" dirty="0">
                <a:solidFill>
                  <a:srgbClr val="00005C"/>
                </a:solidFill>
                <a:latin typeface="Times New Roman" panose="02020603050405020304" pitchFamily="18" charset="0"/>
                <a:cs typeface="Times New Roman" panose="02020603050405020304" pitchFamily="18" charset="0"/>
              </a:rPr>
              <a:t>СРОК ЗА ПОДАВАНЕ НА ГОДИШНАТА ДАНЪЧНА ДЕЛАРАЦИЯ ПО ЧЛ. 50 ОТ ЗДДФЛ ОТ ВСИЧКИ ДРУГИ ФИЗИЧЕСКИ ЛИЦА</a:t>
            </a:r>
            <a:endParaRPr lang="ru-RU" b="1" i="1" dirty="0">
              <a:solidFill>
                <a:schemeClr val="accent1">
                  <a:lumMod val="50000"/>
                </a:schemeClr>
              </a:solidFill>
              <a:latin typeface="Times New Roman" pitchFamily="18" charset="0"/>
              <a:cs typeface="Times New Roman" pitchFamily="18" charset="0"/>
            </a:endParaRPr>
          </a:p>
        </p:txBody>
      </p:sp>
      <p:sp>
        <p:nvSpPr>
          <p:cNvPr id="6" name="Овал 4"/>
          <p:cNvSpPr/>
          <p:nvPr/>
        </p:nvSpPr>
        <p:spPr>
          <a:xfrm>
            <a:off x="838200" y="3382963"/>
            <a:ext cx="3370263" cy="1984375"/>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bg-BG" b="1" dirty="0">
                <a:solidFill>
                  <a:schemeClr val="accent1">
                    <a:lumMod val="50000"/>
                  </a:schemeClr>
                </a:solidFill>
                <a:latin typeface="Times New Roman" panose="02020603050405020304" pitchFamily="18" charset="0"/>
                <a:cs typeface="Times New Roman" panose="02020603050405020304" pitchFamily="18" charset="0"/>
              </a:rPr>
              <a:t>от </a:t>
            </a:r>
            <a:r>
              <a:rPr lang="en-US" b="1" dirty="0">
                <a:solidFill>
                  <a:schemeClr val="accent1">
                    <a:lumMod val="50000"/>
                  </a:schemeClr>
                </a:solidFill>
                <a:latin typeface="Times New Roman" panose="02020603050405020304" pitchFamily="18" charset="0"/>
                <a:cs typeface="Times New Roman" panose="02020603050405020304" pitchFamily="18" charset="0"/>
              </a:rPr>
              <a:t>1</a:t>
            </a:r>
            <a:r>
              <a:rPr lang="bg-BG" b="1" dirty="0">
                <a:solidFill>
                  <a:schemeClr val="accent1">
                    <a:lumMod val="50000"/>
                  </a:schemeClr>
                </a:solidFill>
                <a:latin typeface="Times New Roman" panose="02020603050405020304" pitchFamily="18" charset="0"/>
                <a:cs typeface="Times New Roman" panose="02020603050405020304" pitchFamily="18" charset="0"/>
              </a:rPr>
              <a:t>0</a:t>
            </a:r>
            <a:r>
              <a:rPr lang="en-US" b="1" dirty="0">
                <a:solidFill>
                  <a:schemeClr val="accent1">
                    <a:lumMod val="50000"/>
                  </a:schemeClr>
                </a:solidFill>
                <a:latin typeface="Times New Roman" panose="02020603050405020304" pitchFamily="18" charset="0"/>
                <a:cs typeface="Times New Roman" panose="02020603050405020304" pitchFamily="18" charset="0"/>
              </a:rPr>
              <a:t> </a:t>
            </a:r>
            <a:r>
              <a:rPr lang="bg-BG" b="1" dirty="0">
                <a:solidFill>
                  <a:schemeClr val="accent1">
                    <a:lumMod val="50000"/>
                  </a:schemeClr>
                </a:solidFill>
                <a:latin typeface="Times New Roman" panose="02020603050405020304" pitchFamily="18" charset="0"/>
                <a:cs typeface="Times New Roman" panose="02020603050405020304" pitchFamily="18" charset="0"/>
              </a:rPr>
              <a:t>ЯНУАРИ</a:t>
            </a:r>
            <a:r>
              <a:rPr lang="en-US" b="1" dirty="0">
                <a:solidFill>
                  <a:schemeClr val="accent1">
                    <a:lumMod val="50000"/>
                  </a:schemeClr>
                </a:solidFill>
                <a:latin typeface="Times New Roman" panose="02020603050405020304" pitchFamily="18" charset="0"/>
                <a:cs typeface="Times New Roman" panose="02020603050405020304" pitchFamily="18" charset="0"/>
              </a:rPr>
              <a:t> </a:t>
            </a:r>
            <a:r>
              <a:rPr lang="bg-BG" b="1" dirty="0">
                <a:solidFill>
                  <a:schemeClr val="accent1">
                    <a:lumMod val="50000"/>
                  </a:schemeClr>
                </a:solidFill>
                <a:latin typeface="Times New Roman" panose="02020603050405020304" pitchFamily="18" charset="0"/>
                <a:cs typeface="Times New Roman" panose="02020603050405020304" pitchFamily="18" charset="0"/>
              </a:rPr>
              <a:t>до</a:t>
            </a:r>
            <a:r>
              <a:rPr lang="en-US" b="1" dirty="0">
                <a:solidFill>
                  <a:schemeClr val="accent1">
                    <a:lumMod val="50000"/>
                  </a:schemeClr>
                </a:solidFill>
                <a:latin typeface="Times New Roman" panose="02020603050405020304" pitchFamily="18" charset="0"/>
                <a:cs typeface="Times New Roman" panose="02020603050405020304" pitchFamily="18" charset="0"/>
              </a:rPr>
              <a:t> </a:t>
            </a:r>
            <a:endParaRPr lang="bg-BG" b="1" dirty="0">
              <a:solidFill>
                <a:schemeClr val="accent1">
                  <a:lumMod val="50000"/>
                </a:schemeClr>
              </a:solidFill>
              <a:latin typeface="Times New Roman" panose="02020603050405020304" pitchFamily="18" charset="0"/>
              <a:cs typeface="Times New Roman" panose="02020603050405020304" pitchFamily="18" charset="0"/>
            </a:endParaRPr>
          </a:p>
          <a:p>
            <a:pPr algn="ctr" fontAlgn="auto">
              <a:spcBef>
                <a:spcPts val="0"/>
              </a:spcBef>
              <a:spcAft>
                <a:spcPts val="0"/>
              </a:spcAft>
              <a:defRPr/>
            </a:pPr>
            <a:r>
              <a:rPr lang="en-US" b="1" dirty="0">
                <a:solidFill>
                  <a:schemeClr val="accent1">
                    <a:lumMod val="50000"/>
                  </a:schemeClr>
                </a:solidFill>
                <a:latin typeface="Times New Roman" panose="02020603050405020304" pitchFamily="18" charset="0"/>
                <a:cs typeface="Times New Roman" panose="02020603050405020304" pitchFamily="18" charset="0"/>
              </a:rPr>
              <a:t>30 </a:t>
            </a:r>
            <a:r>
              <a:rPr lang="bg-BG" b="1" dirty="0">
                <a:solidFill>
                  <a:schemeClr val="accent1">
                    <a:lumMod val="50000"/>
                  </a:schemeClr>
                </a:solidFill>
                <a:latin typeface="Times New Roman" panose="02020603050405020304" pitchFamily="18" charset="0"/>
                <a:cs typeface="Times New Roman" panose="02020603050405020304" pitchFamily="18" charset="0"/>
              </a:rPr>
              <a:t>АПРИЛ </a:t>
            </a:r>
          </a:p>
          <a:p>
            <a:pPr algn="ctr" fontAlgn="auto">
              <a:spcBef>
                <a:spcPts val="0"/>
              </a:spcBef>
              <a:spcAft>
                <a:spcPts val="0"/>
              </a:spcAft>
              <a:defRPr/>
            </a:pPr>
            <a:r>
              <a:rPr lang="ru-RU" dirty="0">
                <a:solidFill>
                  <a:schemeClr val="accent1">
                    <a:lumMod val="50000"/>
                  </a:schemeClr>
                </a:solidFill>
                <a:latin typeface="Times New Roman" panose="02020603050405020304" pitchFamily="18" charset="0"/>
                <a:cs typeface="Times New Roman" panose="02020603050405020304" pitchFamily="18" charset="0"/>
              </a:rPr>
              <a:t>на годината, следваща годината на придобиване на дохода</a:t>
            </a:r>
          </a:p>
        </p:txBody>
      </p:sp>
      <p:cxnSp>
        <p:nvCxnSpPr>
          <p:cNvPr id="7" name="Съединител &quot;права стрелка&quot; 16"/>
          <p:cNvCxnSpPr>
            <a:cxnSpLocks/>
          </p:cNvCxnSpPr>
          <p:nvPr/>
        </p:nvCxnSpPr>
        <p:spPr>
          <a:xfrm>
            <a:off x="4586288" y="4375150"/>
            <a:ext cx="1571625" cy="31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0" name="Овал 8"/>
          <p:cNvSpPr/>
          <p:nvPr/>
        </p:nvSpPr>
        <p:spPr>
          <a:xfrm>
            <a:off x="6537325" y="3382963"/>
            <a:ext cx="4930775" cy="2162175"/>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ru-RU" dirty="0">
                <a:solidFill>
                  <a:srgbClr val="00005C"/>
                </a:solidFill>
                <a:latin typeface="Times New Roman" panose="02020603050405020304" pitchFamily="18" charset="0"/>
                <a:cs typeface="Times New Roman" panose="02020603050405020304" pitchFamily="18" charset="0"/>
              </a:rPr>
              <a:t>За физическите лица, които не са търговци по смисъла на Търговския закон, включително при деклариране на други обстоятелства по декларацията</a:t>
            </a:r>
            <a:endParaRPr lang="bg-BG" i="1" dirty="0">
              <a:solidFill>
                <a:schemeClr val="accent5">
                  <a:lumMod val="50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p:txBody>
          <a:bodyPr/>
          <a:lstStyle/>
          <a:p>
            <a:pPr>
              <a:lnSpc>
                <a:spcPct val="70000"/>
              </a:lnSpc>
              <a:defRPr/>
            </a:pPr>
            <a:endParaRPr lang="bg-BG" sz="2000" b="1" dirty="0"/>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marL="0" indent="0">
              <a:lnSpc>
                <a:spcPct val="70000"/>
              </a:lnSpc>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lnSpc>
                <a:spcPct val="70000"/>
              </a:lnSpc>
              <a:buFont typeface="Arial" charset="0"/>
              <a:buNone/>
              <a:defRPr/>
            </a:pPr>
            <a:r>
              <a:rPr lang="bg-BG" sz="2400" i="1" dirty="0">
                <a:solidFill>
                  <a:srgbClr val="00005C"/>
                </a:solidFill>
                <a:latin typeface="Times New Roman" panose="02020603050405020304" pitchFamily="18" charset="0"/>
                <a:cs typeface="Times New Roman" panose="02020603050405020304" pitchFamily="18" charset="0"/>
              </a:rPr>
              <a:t>Чл. 67 ал. 5 от ЗДДФЛ</a:t>
            </a:r>
          </a:p>
          <a:p>
            <a:pPr marL="0" indent="0">
              <a:lnSpc>
                <a:spcPct val="70000"/>
              </a:lnSpc>
              <a:buFont typeface="Arial" charset="0"/>
              <a:buNone/>
              <a:defRPr/>
            </a:pPr>
            <a:endParaRPr lang="bg-BG" sz="2400" b="1" dirty="0">
              <a:solidFill>
                <a:srgbClr val="00005C"/>
              </a:solidFill>
              <a:latin typeface="Times New Roman" panose="02020603050405020304" pitchFamily="18" charset="0"/>
              <a:cs typeface="Times New Roman" panose="02020603050405020304" pitchFamily="18" charset="0"/>
            </a:endParaRPr>
          </a:p>
        </p:txBody>
      </p:sp>
      <p:sp>
        <p:nvSpPr>
          <p:cNvPr id="28674"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0793" y="1825625"/>
            <a:ext cx="10808110" cy="1148717"/>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bg-BG" sz="2400" b="1" dirty="0">
                <a:solidFill>
                  <a:srgbClr val="00005C"/>
                </a:solidFill>
                <a:latin typeface="Times New Roman" panose="02020603050405020304" pitchFamily="18" charset="0"/>
                <a:cs typeface="Times New Roman" panose="02020603050405020304" pitchFamily="18" charset="0"/>
              </a:rPr>
              <a:t>СРОК ЗА ВНАСЯНЕ НА ДЪЛЖИМИЯ </a:t>
            </a:r>
            <a:r>
              <a:rPr lang="ru-RU" sz="2400" b="1" dirty="0">
                <a:solidFill>
                  <a:srgbClr val="00005C"/>
                </a:solidFill>
                <a:latin typeface="Times New Roman" panose="02020603050405020304" pitchFamily="18" charset="0"/>
                <a:cs typeface="Times New Roman" panose="02020603050405020304" pitchFamily="18" charset="0"/>
              </a:rPr>
              <a:t>ДАНЪК ПО ЧЛ. 48, АЛ. 2 ОТ ЗДДФЛ</a:t>
            </a:r>
            <a:r>
              <a:rPr lang="bg-BG" sz="2400" b="1" dirty="0">
                <a:solidFill>
                  <a:srgbClr val="00005C"/>
                </a:solidFill>
                <a:latin typeface="Times New Roman" panose="02020603050405020304" pitchFamily="18" charset="0"/>
                <a:cs typeface="Times New Roman" panose="02020603050405020304" pitchFamily="18" charset="0"/>
              </a:rPr>
              <a:t>, включително и за 2020 г.</a:t>
            </a:r>
            <a:endParaRPr lang="ru-RU" b="1" i="1" dirty="0">
              <a:solidFill>
                <a:schemeClr val="accent1">
                  <a:lumMod val="50000"/>
                </a:schemeClr>
              </a:solidFill>
              <a:latin typeface="Times New Roman" pitchFamily="18" charset="0"/>
              <a:cs typeface="Times New Roman" pitchFamily="18" charset="0"/>
            </a:endParaRPr>
          </a:p>
        </p:txBody>
      </p:sp>
      <p:sp>
        <p:nvSpPr>
          <p:cNvPr id="6" name="Овал 4"/>
          <p:cNvSpPr/>
          <p:nvPr/>
        </p:nvSpPr>
        <p:spPr>
          <a:xfrm>
            <a:off x="884238" y="3451225"/>
            <a:ext cx="3656012" cy="2049463"/>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accent1">
                    <a:lumMod val="50000"/>
                  </a:schemeClr>
                </a:solidFill>
                <a:latin typeface="Times New Roman" panose="02020603050405020304" pitchFamily="18" charset="0"/>
                <a:cs typeface="Times New Roman" panose="02020603050405020304" pitchFamily="18" charset="0"/>
              </a:rPr>
              <a:t>ДО 30 ЮНИ </a:t>
            </a:r>
          </a:p>
          <a:p>
            <a:pPr algn="ctr" fontAlgn="auto">
              <a:spcBef>
                <a:spcPts val="0"/>
              </a:spcBef>
              <a:spcAft>
                <a:spcPts val="0"/>
              </a:spcAft>
              <a:defRPr/>
            </a:pPr>
            <a:r>
              <a:rPr lang="ru-RU" dirty="0">
                <a:solidFill>
                  <a:schemeClr val="accent1">
                    <a:lumMod val="50000"/>
                  </a:schemeClr>
                </a:solidFill>
                <a:latin typeface="Times New Roman" panose="02020603050405020304" pitchFamily="18" charset="0"/>
                <a:cs typeface="Times New Roman" panose="02020603050405020304" pitchFamily="18" charset="0"/>
              </a:rPr>
              <a:t>на годината, следваща годината на придобиване на дохода</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7" name="Овал 8"/>
          <p:cNvSpPr/>
          <p:nvPr/>
        </p:nvSpPr>
        <p:spPr>
          <a:xfrm>
            <a:off x="6629400" y="3278188"/>
            <a:ext cx="4930775" cy="2608262"/>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ru-RU" b="1" dirty="0">
                <a:solidFill>
                  <a:srgbClr val="00005C"/>
                </a:solidFill>
                <a:latin typeface="Times New Roman" panose="02020603050405020304" pitchFamily="18" charset="0"/>
                <a:cs typeface="Times New Roman" panose="02020603050405020304" pitchFamily="18" charset="0"/>
              </a:rPr>
              <a:t>САМО</a:t>
            </a:r>
            <a:r>
              <a:rPr lang="ru-RU" dirty="0">
                <a:solidFill>
                  <a:srgbClr val="00005C"/>
                </a:solidFill>
                <a:latin typeface="Times New Roman" panose="02020603050405020304" pitchFamily="18" charset="0"/>
                <a:cs typeface="Times New Roman" panose="02020603050405020304" pitchFamily="18" charset="0"/>
              </a:rPr>
              <a:t> за данъка върху годишната данъчна основа за доходите от стопанска дейност като едноличен търговец, както и за доходите от стопанска дейност по чл. 29а от ЗДДФЛ </a:t>
            </a:r>
            <a:endParaRPr lang="bg-BG" b="1" i="1" dirty="0">
              <a:solidFill>
                <a:schemeClr val="accent5">
                  <a:lumMod val="50000"/>
                </a:schemeClr>
              </a:solidFill>
            </a:endParaRPr>
          </a:p>
        </p:txBody>
      </p:sp>
      <p:cxnSp>
        <p:nvCxnSpPr>
          <p:cNvPr id="8" name="Съединител &quot;права стрелка&quot; 16"/>
          <p:cNvCxnSpPr>
            <a:cxnSpLocks/>
          </p:cNvCxnSpPr>
          <p:nvPr/>
        </p:nvCxnSpPr>
        <p:spPr>
          <a:xfrm>
            <a:off x="4791075" y="4567238"/>
            <a:ext cx="1571625" cy="31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a:xfrm>
            <a:off x="838200" y="1825625"/>
            <a:ext cx="10515600" cy="4592638"/>
          </a:xfrm>
        </p:spPr>
        <p:txBody>
          <a:bodyPr/>
          <a:lstStyle/>
          <a:p>
            <a:pPr>
              <a:lnSpc>
                <a:spcPct val="70000"/>
              </a:lnSpc>
              <a:defRPr/>
            </a:pPr>
            <a:endParaRPr lang="bg-BG" sz="2000" b="1" dirty="0"/>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a:lnSpc>
                <a:spcPct val="70000"/>
              </a:lnSpc>
              <a:defRPr/>
            </a:pPr>
            <a:endParaRPr lang="bg-BG" sz="2400" dirty="0">
              <a:solidFill>
                <a:srgbClr val="00005C"/>
              </a:solidFill>
              <a:latin typeface="Times New Roman" panose="02020603050405020304" pitchFamily="18" charset="0"/>
              <a:cs typeface="Times New Roman" panose="02020603050405020304" pitchFamily="18" charset="0"/>
            </a:endParaRPr>
          </a:p>
          <a:p>
            <a:pPr marL="0" indent="0">
              <a:lnSpc>
                <a:spcPct val="70000"/>
              </a:lnSpc>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lnSpc>
                <a:spcPct val="70000"/>
              </a:lnSpc>
              <a:buFont typeface="Arial" charset="0"/>
              <a:buNone/>
              <a:defRPr/>
            </a:pPr>
            <a:endParaRPr lang="bg-BG" sz="2400" i="1" dirty="0">
              <a:solidFill>
                <a:srgbClr val="00005C"/>
              </a:solidFill>
              <a:latin typeface="Times New Roman" panose="02020603050405020304" pitchFamily="18" charset="0"/>
              <a:cs typeface="Times New Roman" panose="02020603050405020304" pitchFamily="18" charset="0"/>
            </a:endParaRPr>
          </a:p>
          <a:p>
            <a:pPr marL="0" indent="0">
              <a:lnSpc>
                <a:spcPct val="70000"/>
              </a:lnSpc>
              <a:buFont typeface="Arial" charset="0"/>
              <a:buNone/>
              <a:defRPr/>
            </a:pPr>
            <a:r>
              <a:rPr lang="bg-BG" sz="2400" i="1" dirty="0">
                <a:solidFill>
                  <a:srgbClr val="00005C"/>
                </a:solidFill>
                <a:latin typeface="Times New Roman" panose="02020603050405020304" pitchFamily="18" charset="0"/>
                <a:cs typeface="Times New Roman" panose="02020603050405020304" pitchFamily="18" charset="0"/>
              </a:rPr>
              <a:t>Чл. 67 ал. 5 от ЗДДФЛ</a:t>
            </a:r>
          </a:p>
          <a:p>
            <a:pPr marL="0" indent="0">
              <a:lnSpc>
                <a:spcPct val="70000"/>
              </a:lnSpc>
              <a:buFont typeface="Arial" charset="0"/>
              <a:buNone/>
              <a:defRPr/>
            </a:pPr>
            <a:endParaRPr lang="bg-BG" sz="2400" b="1" dirty="0">
              <a:solidFill>
                <a:srgbClr val="00005C"/>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0793" y="1825625"/>
            <a:ext cx="10808110" cy="1148717"/>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bg-BG" sz="2400" b="1" dirty="0">
                <a:solidFill>
                  <a:srgbClr val="00005C"/>
                </a:solidFill>
                <a:latin typeface="Times New Roman" panose="02020603050405020304" pitchFamily="18" charset="0"/>
                <a:cs typeface="Times New Roman" panose="02020603050405020304" pitchFamily="18" charset="0"/>
              </a:rPr>
              <a:t>СРОК ЗА ВНАСЯНЕ НА ДЪЛЖИМИЯТ </a:t>
            </a:r>
            <a:r>
              <a:rPr lang="ru-RU" sz="2400" b="1" dirty="0">
                <a:solidFill>
                  <a:srgbClr val="00005C"/>
                </a:solidFill>
                <a:latin typeface="Times New Roman" panose="02020603050405020304" pitchFamily="18" charset="0"/>
                <a:cs typeface="Times New Roman" panose="02020603050405020304" pitchFamily="18" charset="0"/>
              </a:rPr>
              <a:t>ДАНЪК ПО ЧЛ. 48, АЛ. 1 ОТ ЗДДФЛ </a:t>
            </a:r>
            <a:r>
              <a:rPr lang="ru-RU" sz="2400" b="1" dirty="0">
                <a:solidFill>
                  <a:schemeClr val="accent5">
                    <a:lumMod val="50000"/>
                  </a:schemeClr>
                </a:solidFill>
                <a:latin typeface="Times New Roman" panose="02020603050405020304" pitchFamily="18" charset="0"/>
                <a:cs typeface="Times New Roman" panose="02020603050405020304" pitchFamily="18" charset="0"/>
              </a:rPr>
              <a:t>И НА ОКОНЧАТЕЛНИЯ ДАНЪК ПО ЧЛ. 67, АЛ. 4 ОТ ЗДДФЛ</a:t>
            </a:r>
            <a:endParaRPr lang="ru-RU" b="1" i="1" dirty="0">
              <a:solidFill>
                <a:schemeClr val="accent5">
                  <a:lumMod val="50000"/>
                </a:schemeClr>
              </a:solidFill>
              <a:latin typeface="Times New Roman" pitchFamily="18" charset="0"/>
              <a:cs typeface="Times New Roman" pitchFamily="18" charset="0"/>
            </a:endParaRPr>
          </a:p>
        </p:txBody>
      </p:sp>
      <p:sp>
        <p:nvSpPr>
          <p:cNvPr id="6" name="Овал 4"/>
          <p:cNvSpPr/>
          <p:nvPr/>
        </p:nvSpPr>
        <p:spPr>
          <a:xfrm>
            <a:off x="884238" y="3451225"/>
            <a:ext cx="3656012" cy="2049463"/>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b="1" dirty="0">
                <a:solidFill>
                  <a:schemeClr val="accent1">
                    <a:lumMod val="50000"/>
                  </a:schemeClr>
                </a:solidFill>
                <a:latin typeface="Times New Roman" panose="02020603050405020304" pitchFamily="18" charset="0"/>
                <a:cs typeface="Times New Roman" panose="02020603050405020304" pitchFamily="18" charset="0"/>
              </a:rPr>
              <a:t>ДО 30 АПРИЛ </a:t>
            </a:r>
          </a:p>
          <a:p>
            <a:pPr algn="ctr" fontAlgn="auto">
              <a:spcBef>
                <a:spcPts val="0"/>
              </a:spcBef>
              <a:spcAft>
                <a:spcPts val="0"/>
              </a:spcAft>
              <a:defRPr/>
            </a:pPr>
            <a:r>
              <a:rPr lang="ru-RU" dirty="0">
                <a:solidFill>
                  <a:schemeClr val="accent1">
                    <a:lumMod val="50000"/>
                  </a:schemeClr>
                </a:solidFill>
                <a:latin typeface="Times New Roman" panose="02020603050405020304" pitchFamily="18" charset="0"/>
                <a:cs typeface="Times New Roman" panose="02020603050405020304" pitchFamily="18" charset="0"/>
              </a:rPr>
              <a:t>на годината, следваща годината на придобиване на дохода</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7" name="Овал 8"/>
          <p:cNvSpPr/>
          <p:nvPr/>
        </p:nvSpPr>
        <p:spPr>
          <a:xfrm>
            <a:off x="6611938" y="3286125"/>
            <a:ext cx="4930775" cy="2608263"/>
          </a:xfrm>
          <a:prstGeom prst="ellipse">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ru-RU" dirty="0">
                <a:solidFill>
                  <a:srgbClr val="00005C"/>
                </a:solidFill>
                <a:latin typeface="Times New Roman" panose="02020603050405020304" pitchFamily="18" charset="0"/>
                <a:cs typeface="Times New Roman" panose="02020603050405020304" pitchFamily="18" charset="0"/>
              </a:rPr>
              <a:t>За данъка върху общата годишна данъчна основа и за окончателния данък по чл. 67,   ал. 4 от ЗДДФЛ</a:t>
            </a:r>
            <a:endParaRPr lang="bg-BG" i="1" dirty="0">
              <a:solidFill>
                <a:schemeClr val="accent5">
                  <a:lumMod val="50000"/>
                </a:schemeClr>
              </a:solidFill>
            </a:endParaRPr>
          </a:p>
        </p:txBody>
      </p:sp>
      <p:cxnSp>
        <p:nvCxnSpPr>
          <p:cNvPr id="8" name="Съединител &quot;права стрелка&quot; 16"/>
          <p:cNvCxnSpPr>
            <a:cxnSpLocks/>
          </p:cNvCxnSpPr>
          <p:nvPr/>
        </p:nvCxnSpPr>
        <p:spPr>
          <a:xfrm>
            <a:off x="4791075" y="4567238"/>
            <a:ext cx="1571625" cy="31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p:txBody>
          <a:bodyPr/>
          <a:lstStyle/>
          <a:p>
            <a:pPr>
              <a:defRPr/>
            </a:pPr>
            <a:endParaRPr lang="bg-BG" dirty="0">
              <a:solidFill>
                <a:srgbClr val="00005C"/>
              </a:solidFill>
              <a:latin typeface="Times New Roman" panose="02020603050405020304" pitchFamily="18" charset="0"/>
              <a:cs typeface="Times New Roman" panose="02020603050405020304" pitchFamily="18" charset="0"/>
            </a:endParaRPr>
          </a:p>
          <a:p>
            <a:pPr>
              <a:defRPr/>
            </a:pPr>
            <a:endParaRPr lang="bg-BG" dirty="0">
              <a:solidFill>
                <a:srgbClr val="00005C"/>
              </a:solidFill>
              <a:latin typeface="Times New Roman" panose="02020603050405020304" pitchFamily="18" charset="0"/>
              <a:cs typeface="Times New Roman" panose="02020603050405020304" pitchFamily="18" charset="0"/>
            </a:endParaRPr>
          </a:p>
          <a:p>
            <a:pPr>
              <a:defRPr/>
            </a:pPr>
            <a:endParaRPr lang="bg-BG"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endParaRPr lang="bg-BG" dirty="0">
              <a:solidFill>
                <a:srgbClr val="00005C"/>
              </a:solidFill>
              <a:latin typeface="Times New Roman" panose="02020603050405020304" pitchFamily="18" charset="0"/>
              <a:cs typeface="Times New Roman" panose="02020603050405020304" pitchFamily="18" charset="0"/>
            </a:endParaRPr>
          </a:p>
          <a:p>
            <a:pPr marL="0" indent="0">
              <a:buFont typeface="Arial" charset="0"/>
              <a:buNone/>
              <a:defRPr/>
            </a:pPr>
            <a:r>
              <a:rPr lang="bg-BG" i="1" dirty="0">
                <a:solidFill>
                  <a:srgbClr val="00005C"/>
                </a:solidFill>
                <a:latin typeface="Times New Roman" panose="02020603050405020304" pitchFamily="18" charset="0"/>
                <a:cs typeface="Times New Roman" panose="02020603050405020304" pitchFamily="18" charset="0"/>
              </a:rPr>
              <a:t>Чл. 53, ал. 6 от ЗДДФЛ</a:t>
            </a:r>
          </a:p>
          <a:p>
            <a:pPr marL="0" indent="0">
              <a:buFont typeface="Arial" charset="0"/>
              <a:buNone/>
              <a:defRPr/>
            </a:pPr>
            <a:endParaRPr lang="bg-BG" dirty="0">
              <a:solidFill>
                <a:srgbClr val="00005C"/>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8200" y="1690688"/>
            <a:ext cx="10808110" cy="3427288"/>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indent="633413" algn="just">
              <a:spcBef>
                <a:spcPts val="600"/>
              </a:spcBef>
              <a:spcAft>
                <a:spcPts val="600"/>
              </a:spcAft>
              <a:defRPr/>
            </a:pPr>
            <a:r>
              <a:rPr lang="ru-RU" sz="2400" dirty="0">
                <a:solidFill>
                  <a:srgbClr val="00005C"/>
                </a:solidFill>
                <a:latin typeface="Times New Roman" panose="02020603050405020304" pitchFamily="18" charset="0"/>
                <a:cs typeface="Times New Roman" panose="02020603050405020304" pitchFamily="18" charset="0"/>
              </a:rPr>
              <a:t>Лицата, които подадат годишната данъчна декларация до 31 март на следващата година по електронен път, ползват отстъпка 5 на сто върху данъка за довнасяне по чл. 48, ал. 1 и 2 от ЗДДФЛ, при условие че нямат подлежащи на принудително изпълнение публични задължения към момента на подаване на декларацията и данъкът за довнасяне е внесен в срок до 31 март. </a:t>
            </a:r>
          </a:p>
          <a:p>
            <a:pPr indent="633413" algn="just">
              <a:spcBef>
                <a:spcPts val="600"/>
              </a:spcBef>
              <a:spcAft>
                <a:spcPts val="600"/>
              </a:spcAft>
              <a:defRPr/>
            </a:pPr>
            <a:r>
              <a:rPr lang="ru-RU" sz="2400" dirty="0">
                <a:solidFill>
                  <a:srgbClr val="00005C"/>
                </a:solidFill>
                <a:latin typeface="Times New Roman" panose="02020603050405020304" pitchFamily="18" charset="0"/>
                <a:cs typeface="Times New Roman" panose="02020603050405020304" pitchFamily="18" charset="0"/>
              </a:rPr>
              <a:t>Общият размер на ползваната отстъпка за данъците по чл. 48, ал. 1 и 2 от ЗДДФЛ не може да превишава 500 лв.</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p:txBody>
          <a:bodyPr/>
          <a:lstStyle/>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i="1" dirty="0">
              <a:solidFill>
                <a:schemeClr val="accent1">
                  <a:lumMod val="50000"/>
                </a:schemeClr>
              </a:solidFill>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marL="0" indent="0">
              <a:buFont typeface="Arial" charset="0"/>
              <a:buNone/>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8200" y="1690688"/>
            <a:ext cx="10808110" cy="2621253"/>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ru-RU" sz="2400" dirty="0">
                <a:solidFill>
                  <a:srgbClr val="00005C"/>
                </a:solidFill>
                <a:latin typeface="Times New Roman" panose="02020603050405020304" pitchFamily="18" charset="0"/>
                <a:cs typeface="Times New Roman" panose="02020603050405020304" pitchFamily="18" charset="0"/>
              </a:rPr>
              <a:t>Лицата, извършващи стопанска дейност като търговци по смисъла на </a:t>
            </a:r>
            <a:r>
              <a:rPr lang="ru-RU" sz="2400" dirty="0" err="1">
                <a:solidFill>
                  <a:srgbClr val="00005C"/>
                </a:solidFill>
                <a:latin typeface="Times New Roman" panose="02020603050405020304" pitchFamily="18" charset="0"/>
                <a:cs typeface="Times New Roman" panose="02020603050405020304" pitchFamily="18" charset="0"/>
              </a:rPr>
              <a:t>Търговския</a:t>
            </a:r>
            <a:r>
              <a:rPr lang="ru-RU" sz="2400" dirty="0">
                <a:solidFill>
                  <a:srgbClr val="00005C"/>
                </a:solidFill>
                <a:latin typeface="Times New Roman" panose="02020603050405020304" pitchFamily="18" charset="0"/>
                <a:cs typeface="Times New Roman" panose="02020603050405020304" pitchFamily="18" charset="0"/>
              </a:rPr>
              <a:t> закон, включително едноличните търговци, както и физическите лица в случаите по чл. 29а от ЗДДФЛ, правят авансови вноски при данъчна ставка 15 на сто при условията и по реда на ЗКПО.</a:t>
            </a:r>
          </a:p>
          <a:p>
            <a:pPr algn="ctr">
              <a:spcBef>
                <a:spcPts val="0"/>
              </a:spcBef>
              <a:spcAft>
                <a:spcPts val="0"/>
              </a:spcAft>
              <a:defRPr/>
            </a:pPr>
            <a:endParaRPr lang="bg-BG" sz="2400" i="1" dirty="0">
              <a:solidFill>
                <a:srgbClr val="00005C"/>
              </a:solidFill>
              <a:latin typeface="Times New Roman" panose="02020603050405020304" pitchFamily="18" charset="0"/>
              <a:cs typeface="Times New Roman" panose="02020603050405020304" pitchFamily="18" charset="0"/>
            </a:endParaRPr>
          </a:p>
          <a:p>
            <a:pPr algn="ctr">
              <a:spcBef>
                <a:spcPts val="0"/>
              </a:spcBef>
              <a:spcAft>
                <a:spcPts val="0"/>
              </a:spcAft>
              <a:defRPr/>
            </a:pPr>
            <a:r>
              <a:rPr lang="bg-BG" sz="2400" i="1" dirty="0">
                <a:solidFill>
                  <a:srgbClr val="00005C"/>
                </a:solidFill>
                <a:latin typeface="Times New Roman" panose="02020603050405020304" pitchFamily="18" charset="0"/>
                <a:cs typeface="Times New Roman" panose="02020603050405020304" pitchFamily="18" charset="0"/>
              </a:rPr>
              <a:t>В чл. 43, ал. 8, изр. 2 от ЗДДФЛ е заличено</a:t>
            </a:r>
          </a:p>
        </p:txBody>
      </p:sp>
      <p:sp>
        <p:nvSpPr>
          <p:cNvPr id="6" name="Rounded Rectangle 5"/>
          <p:cNvSpPr/>
          <p:nvPr/>
        </p:nvSpPr>
        <p:spPr>
          <a:xfrm>
            <a:off x="922090" y="4495277"/>
            <a:ext cx="10808110" cy="1681686"/>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ru-RU" sz="2400" dirty="0">
                <a:solidFill>
                  <a:srgbClr val="00005C"/>
                </a:solidFill>
                <a:latin typeface="Times New Roman" panose="02020603050405020304" pitchFamily="18" charset="0"/>
                <a:cs typeface="Times New Roman" panose="02020603050405020304" pitchFamily="18" charset="0"/>
              </a:rPr>
              <a:t>Данъкът върху разходите се внася до 30 юни на следващата година</a:t>
            </a:r>
          </a:p>
          <a:p>
            <a:pPr algn="ctr">
              <a:spcBef>
                <a:spcPts val="0"/>
              </a:spcBef>
              <a:spcAft>
                <a:spcPts val="0"/>
              </a:spcAft>
              <a:defRPr/>
            </a:pPr>
            <a:endParaRPr lang="bg-BG" sz="2400" i="1" dirty="0">
              <a:solidFill>
                <a:srgbClr val="00005C"/>
              </a:solidFill>
              <a:latin typeface="Times New Roman" panose="02020603050405020304" pitchFamily="18" charset="0"/>
              <a:cs typeface="Times New Roman" panose="02020603050405020304" pitchFamily="18" charset="0"/>
            </a:endParaRPr>
          </a:p>
          <a:p>
            <a:pPr algn="ctr">
              <a:spcBef>
                <a:spcPts val="0"/>
              </a:spcBef>
              <a:spcAft>
                <a:spcPts val="0"/>
              </a:spcAft>
              <a:defRPr/>
            </a:pPr>
            <a:r>
              <a:rPr lang="bg-BG" sz="2400" i="1" dirty="0">
                <a:solidFill>
                  <a:srgbClr val="00005C"/>
                </a:solidFill>
                <a:latin typeface="Times New Roman" panose="02020603050405020304" pitchFamily="18" charset="0"/>
                <a:cs typeface="Times New Roman" panose="02020603050405020304" pitchFamily="18" charset="0"/>
              </a:rPr>
              <a:t>В чл. 47, ал. 2 от ЗДДФЛ е отменена</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p:txBody>
          <a:bodyPr/>
          <a:lstStyle/>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i="1" dirty="0">
              <a:solidFill>
                <a:schemeClr val="accent1">
                  <a:lumMod val="50000"/>
                </a:schemeClr>
              </a:solidFill>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marL="0" indent="0">
              <a:buFont typeface="Arial" charset="0"/>
              <a:buNone/>
              <a:defRPr/>
            </a:pPr>
            <a:endParaRPr lang="bg-BG" sz="2400" dirty="0">
              <a:latin typeface="Times New Roman" panose="02020603050405020304" pitchFamily="18" charset="0"/>
              <a:cs typeface="Times New Roman" panose="02020603050405020304" pitchFamily="18" charset="0"/>
            </a:endParaRPr>
          </a:p>
          <a:p>
            <a:pPr>
              <a:defRPr/>
            </a:pPr>
            <a:endParaRPr lang="bg-BG" sz="2400" dirty="0">
              <a:latin typeface="Times New Roman" panose="02020603050405020304" pitchFamily="18" charset="0"/>
              <a:cs typeface="Times New Roman" panose="02020603050405020304" pitchFamily="18" charset="0"/>
            </a:endParaRPr>
          </a:p>
          <a:p>
            <a:pPr>
              <a:defRPr/>
            </a:pPr>
            <a:r>
              <a:rPr lang="bg-BG" sz="2400" dirty="0">
                <a:latin typeface="Times New Roman" panose="02020603050405020304" pitchFamily="18" charset="0"/>
                <a:cs typeface="Times New Roman" panose="02020603050405020304" pitchFamily="18" charset="0"/>
              </a:rPr>
              <a:t>В чл. 73, ал. 3 думите „начисляване на сумите – в случаите“ се заменят с „извършване“.</a:t>
            </a:r>
          </a:p>
        </p:txBody>
      </p:sp>
      <p:sp>
        <p:nvSpPr>
          <p:cNvPr id="32770"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6" name="Rounded Rectangle 5"/>
          <p:cNvSpPr/>
          <p:nvPr/>
        </p:nvSpPr>
        <p:spPr>
          <a:xfrm>
            <a:off x="964035" y="2524831"/>
            <a:ext cx="10808110" cy="1681686"/>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spcBef>
                <a:spcPts val="0"/>
              </a:spcBef>
              <a:spcAft>
                <a:spcPts val="0"/>
              </a:spcAft>
              <a:defRPr/>
            </a:pPr>
            <a:r>
              <a:rPr lang="ru-RU" sz="2400" dirty="0">
                <a:solidFill>
                  <a:srgbClr val="00005C"/>
                </a:solidFill>
                <a:latin typeface="Times New Roman" panose="02020603050405020304" pitchFamily="18" charset="0"/>
                <a:cs typeface="Times New Roman" panose="02020603050405020304" pitchFamily="18" charset="0"/>
              </a:rPr>
              <a:t>Доходите по чл. 38, ал. 1, т. 2 от ЗДДФЛ се включват в справката по чл. 73, ал. 1 от ЗДДФЛ за данъчната година на извършване на скрито разпределение на печалбата </a:t>
            </a:r>
          </a:p>
          <a:p>
            <a:pPr algn="ctr">
              <a:spcBef>
                <a:spcPts val="0"/>
              </a:spcBef>
              <a:spcAft>
                <a:spcPts val="0"/>
              </a:spcAft>
              <a:defRPr/>
            </a:pPr>
            <a:r>
              <a:rPr lang="bg-BG" sz="2400" i="1" dirty="0">
                <a:solidFill>
                  <a:srgbClr val="00005C"/>
                </a:solidFill>
                <a:latin typeface="Times New Roman" panose="02020603050405020304" pitchFamily="18" charset="0"/>
                <a:cs typeface="Times New Roman" panose="02020603050405020304" pitchFamily="18" charset="0"/>
              </a:rPr>
              <a:t>Чл. 73, ал. 3 от ЗДДФЛ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3794"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927186" y="1411384"/>
            <a:ext cx="10808110" cy="2842542"/>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bg-BG" sz="2400" b="1" dirty="0">
                <a:solidFill>
                  <a:srgbClr val="00005C"/>
                </a:solidFill>
                <a:latin typeface="Times New Roman" panose="02020603050405020304" pitchFamily="18" charset="0"/>
                <a:cs typeface="Times New Roman" panose="02020603050405020304" pitchFamily="18" charset="0"/>
              </a:rPr>
              <a:t>До 31 декември 2025 г.</a:t>
            </a:r>
            <a:r>
              <a:rPr lang="bg-BG" sz="2400" dirty="0">
                <a:solidFill>
                  <a:srgbClr val="00005C"/>
                </a:solidFill>
                <a:latin typeface="Times New Roman" panose="02020603050405020304" pitchFamily="18" charset="0"/>
                <a:cs typeface="Times New Roman" panose="02020603050405020304" pitchFamily="18" charset="0"/>
              </a:rPr>
              <a:t> „разпореждане с финансови инструменти“ за целите на чл. 13, ал. 1, т. 3 от ЗДДФЛ са и сделките с дялове и акции на колективни инвестиционни схеми и на национални инвестиционни фондове, акции, права и държавни ценни книжа, </a:t>
            </a:r>
            <a:r>
              <a:rPr lang="bg-BG" sz="2400" b="1" dirty="0">
                <a:solidFill>
                  <a:srgbClr val="00005C"/>
                </a:solidFill>
                <a:latin typeface="Times New Roman" panose="02020603050405020304" pitchFamily="18" charset="0"/>
                <a:cs typeface="Times New Roman" panose="02020603050405020304" pitchFamily="18" charset="0"/>
              </a:rPr>
              <a:t>извършени на пазар за растеж</a:t>
            </a:r>
            <a:r>
              <a:rPr lang="bg-BG" sz="2400" dirty="0">
                <a:solidFill>
                  <a:srgbClr val="00005C"/>
                </a:solidFill>
                <a:latin typeface="Times New Roman" panose="02020603050405020304" pitchFamily="18" charset="0"/>
                <a:cs typeface="Times New Roman" panose="02020603050405020304" pitchFamily="18" charset="0"/>
              </a:rPr>
              <a:t> по смисъла на чл. 122, ал. 1 от Закона за пазарите на финансови инструменти. „Права“ за целите на изречение първо са ценните книжа, даващи право за записване на определен брой акции във връзка с взето решение за увеличаване на капитала. </a:t>
            </a:r>
          </a:p>
        </p:txBody>
      </p:sp>
      <p:sp>
        <p:nvSpPr>
          <p:cNvPr id="2" name="Rectangle 1"/>
          <p:cNvSpPr/>
          <p:nvPr/>
        </p:nvSpPr>
        <p:spPr>
          <a:xfrm>
            <a:off x="1308100" y="4389438"/>
            <a:ext cx="10045700" cy="1476375"/>
          </a:xfrm>
          <a:prstGeom prst="rect">
            <a:avLst/>
          </a:prstGeom>
        </p:spPr>
        <p:txBody>
          <a:bodyPr>
            <a:spAutoFit/>
          </a:bodyPr>
          <a:lstStyle/>
          <a:p>
            <a:pPr algn="just">
              <a:defRPr/>
            </a:pPr>
            <a:r>
              <a:rPr lang="ru-RU" dirty="0">
                <a:solidFill>
                  <a:schemeClr val="accent1">
                    <a:lumMod val="50000"/>
                  </a:schemeClr>
                </a:solidFill>
                <a:latin typeface="Times New Roman" panose="02020603050405020304" pitchFamily="18" charset="0"/>
              </a:rPr>
              <a:t>Пазар за растеж е МСТ, за която е изпълнено условието - не по-малко от 50 на сто от емитентите, чиито финансови инструменти са допуснати до търговия на тази МСТ, да са малки и средни предприятия, определени съгласно чл. 77 от Делегиран регламент (ЕС) 2017/565, и която разполага с ефективни системи, правила и процедури, осигуряващи изпълнение на изискванията по този закон, включително на Делегиран регламент (ЕС) 2017/565.</a:t>
            </a:r>
            <a:endParaRPr lang="bg-BG" dirty="0">
              <a:solidFill>
                <a:schemeClr val="accent1">
                  <a:lumMod val="50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4818"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905312" y="2082465"/>
            <a:ext cx="10808110" cy="3127098"/>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bg-BG" sz="2400" b="1" dirty="0">
                <a:solidFill>
                  <a:srgbClr val="00005C"/>
                </a:solidFill>
                <a:latin typeface="Times New Roman" panose="02020603050405020304" pitchFamily="18" charset="0"/>
                <a:cs typeface="Times New Roman" panose="02020603050405020304" pitchFamily="18" charset="0"/>
              </a:rPr>
              <a:t>До 31 декември 2025 г. </a:t>
            </a:r>
            <a:r>
              <a:rPr lang="bg-BG" sz="2400" dirty="0">
                <a:solidFill>
                  <a:srgbClr val="00005C"/>
                </a:solidFill>
                <a:latin typeface="Times New Roman" panose="02020603050405020304" pitchFamily="18" charset="0"/>
                <a:cs typeface="Times New Roman" panose="02020603050405020304" pitchFamily="18" charset="0"/>
              </a:rPr>
              <a:t>с окончателен данък по чл. 37, ал. 1, т. 3 от ЗДДФЛ не се облагат лихвите по облигации или други дългови ценни книжа, издадени от държавата или общините и допуснати до търговия на </a:t>
            </a:r>
            <a:r>
              <a:rPr lang="bg-BG" sz="2400" b="1" dirty="0">
                <a:solidFill>
                  <a:srgbClr val="00005C"/>
                </a:solidFill>
                <a:latin typeface="Times New Roman" panose="02020603050405020304" pitchFamily="18" charset="0"/>
                <a:cs typeface="Times New Roman" panose="02020603050405020304" pitchFamily="18" charset="0"/>
              </a:rPr>
              <a:t>пазар за растеж </a:t>
            </a:r>
            <a:r>
              <a:rPr lang="bg-BG" sz="2400" dirty="0">
                <a:solidFill>
                  <a:srgbClr val="00005C"/>
                </a:solidFill>
                <a:latin typeface="Times New Roman" panose="02020603050405020304" pitchFamily="18" charset="0"/>
                <a:cs typeface="Times New Roman" panose="02020603050405020304" pitchFamily="18" charset="0"/>
              </a:rPr>
              <a:t>по смисъла на чл. 122, ал. 1 от Закона за пазарите на финансови инструменти в страната или в държава – членка на ЕС, или в друга държава – страна по Споразумението за ЕИП.</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5842"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905312" y="1442906"/>
            <a:ext cx="10808110" cy="5293454"/>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ru-RU" sz="2400" b="1" dirty="0">
              <a:solidFill>
                <a:srgbClr val="00005C"/>
              </a:solidFill>
              <a:latin typeface="Times New Roman" panose="02020603050405020304" pitchFamily="18" charset="0"/>
              <a:cs typeface="Times New Roman" panose="02020603050405020304" pitchFamily="18" charset="0"/>
            </a:endParaRPr>
          </a:p>
          <a:p>
            <a:pPr algn="just">
              <a:defRPr/>
            </a:pPr>
            <a:r>
              <a:rPr lang="ru-RU" sz="2400" b="1" dirty="0">
                <a:solidFill>
                  <a:srgbClr val="00005C"/>
                </a:solidFill>
                <a:latin typeface="Times New Roman" panose="02020603050405020304" pitchFamily="18" charset="0"/>
                <a:cs typeface="Times New Roman" panose="02020603050405020304" pitchFamily="18" charset="0"/>
              </a:rPr>
              <a:t>Разширен е обхватът на данъчното облекчение по чл. 19 от ЗДДФЛ за доброволно осигуряване и застраховане, като са променени дадените дефиниции в § 1, т. 12, 13 и 14 от ДР на ЗДДФЛ</a:t>
            </a:r>
          </a:p>
          <a:p>
            <a:pPr algn="just">
              <a:defRPr/>
            </a:pPr>
            <a:r>
              <a:rPr lang="ru-RU" sz="2400" b="1" dirty="0">
                <a:solidFill>
                  <a:srgbClr val="00005C"/>
                </a:solidFill>
                <a:latin typeface="Times New Roman" panose="02020603050405020304" pitchFamily="18" charset="0"/>
                <a:cs typeface="Times New Roman" panose="02020603050405020304" pitchFamily="18" charset="0"/>
              </a:rPr>
              <a:t>	 </a:t>
            </a:r>
          </a:p>
          <a:p>
            <a:pPr algn="just">
              <a:defRPr/>
            </a:pPr>
            <a:r>
              <a:rPr lang="ru-RU" sz="2400" b="1" dirty="0">
                <a:solidFill>
                  <a:srgbClr val="00005C"/>
                </a:solidFill>
                <a:latin typeface="Times New Roman" panose="02020603050405020304" pitchFamily="18" charset="0"/>
                <a:cs typeface="Times New Roman" panose="02020603050405020304" pitchFamily="18" charset="0"/>
              </a:rPr>
              <a:t>"Допълнително доброволно осигуряване" </a:t>
            </a:r>
            <a:r>
              <a:rPr lang="ru-RU" sz="2400" dirty="0">
                <a:solidFill>
                  <a:srgbClr val="00005C"/>
                </a:solidFill>
                <a:latin typeface="Times New Roman" panose="02020603050405020304" pitchFamily="18" charset="0"/>
                <a:cs typeface="Times New Roman" panose="02020603050405020304" pitchFamily="18" charset="0"/>
              </a:rPr>
              <a:t>е осигуряването по част втора, дялове трети и четвърти от Кодекса за социално осигуряване, както и доброволното осигуряване, осъществявано съгласно законодателството на държава - членка на ЕС, на друга държава - страна по Споразумението за ЕИП или на друга държава - членка на Организацията за икономическо сътрудничество и развитие, от институция, която извършва дейности, пряко свързани с пенсионното осигуряване или с осигуряването за професионална квалификация и безработица.</a:t>
            </a:r>
          </a:p>
          <a:p>
            <a:pPr algn="just">
              <a:defRPr/>
            </a:pPr>
            <a:r>
              <a:rPr lang="ru-RU" sz="2400" i="1" dirty="0">
                <a:solidFill>
                  <a:srgbClr val="00005C"/>
                </a:solidFill>
                <a:latin typeface="Times New Roman" panose="02020603050405020304" pitchFamily="18" charset="0"/>
                <a:cs typeface="Times New Roman" panose="02020603050405020304" pitchFamily="18" charset="0"/>
              </a:rPr>
              <a:t>Изменение със Закона за изменение и допълнение на Валутния закон</a:t>
            </a:r>
          </a:p>
          <a:p>
            <a:pPr algn="just">
              <a:defRPr/>
            </a:pPr>
            <a:endParaRPr lang="ru-RU" sz="2400" dirty="0">
              <a:solidFill>
                <a:srgbClr val="00005C"/>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6866"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905312" y="2082465"/>
            <a:ext cx="10808110" cy="3580104"/>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2400" b="1" dirty="0">
                <a:solidFill>
                  <a:srgbClr val="00005C"/>
                </a:solidFill>
                <a:latin typeface="Times New Roman" panose="02020603050405020304" pitchFamily="18" charset="0"/>
                <a:cs typeface="Times New Roman" panose="02020603050405020304" pitchFamily="18" charset="0"/>
              </a:rPr>
              <a:t>"Доброволно здравно осигуряване" </a:t>
            </a:r>
            <a:r>
              <a:rPr lang="ru-RU" sz="2400" dirty="0">
                <a:solidFill>
                  <a:srgbClr val="00005C"/>
                </a:solidFill>
                <a:latin typeface="Times New Roman" panose="02020603050405020304" pitchFamily="18" charset="0"/>
                <a:cs typeface="Times New Roman" panose="02020603050405020304" pitchFamily="18" charset="0"/>
              </a:rPr>
              <a:t>е осигуряването по глава трета от Закона за здравното осигуряване, както и дейността по доброволно здравно застраховане, осъществявана съгласно законодателството на държава - членка на Европейския съюз, на друга държава - страна по Споразумението за Европейското икономическо пространство или на друга държава - членка на Организацията за икономическо сътрудничество и развитие, от институция, която извършва дейност по доброволно (допълнително) здравно застраховане.</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7890"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ПРОМЕНИ В СИЛА ОТ 01.01.2021 г.</a:t>
            </a:r>
            <a:endParaRPr lang="bg-BG" sz="3200">
              <a:solidFill>
                <a:srgbClr val="C00000"/>
              </a:solidFill>
            </a:endParaRPr>
          </a:p>
        </p:txBody>
      </p:sp>
      <p:sp>
        <p:nvSpPr>
          <p:cNvPr id="5" name="Rounded Rectangle 4"/>
          <p:cNvSpPr/>
          <p:nvPr/>
        </p:nvSpPr>
        <p:spPr>
          <a:xfrm>
            <a:off x="838200" y="1690688"/>
            <a:ext cx="10808110" cy="4850366"/>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2000" b="1" dirty="0">
                <a:solidFill>
                  <a:srgbClr val="00005C"/>
                </a:solidFill>
                <a:latin typeface="Times New Roman" panose="02020603050405020304" pitchFamily="18" charset="0"/>
                <a:cs typeface="Times New Roman" panose="02020603050405020304" pitchFamily="18" charset="0"/>
              </a:rPr>
              <a:t>"Застраховки "Живот" </a:t>
            </a:r>
            <a:r>
              <a:rPr lang="ru-RU" sz="2000" dirty="0">
                <a:solidFill>
                  <a:srgbClr val="00005C"/>
                </a:solidFill>
                <a:latin typeface="Times New Roman" panose="02020603050405020304" pitchFamily="18" charset="0"/>
                <a:cs typeface="Times New Roman" panose="02020603050405020304" pitchFamily="18" charset="0"/>
              </a:rPr>
              <a:t>за целите на чл. 19, чл. 24, ал. 2, т. 12 и чл. 28, ал. 2, т. 1 са сключваните от:</a:t>
            </a:r>
          </a:p>
          <a:p>
            <a:pPr algn="just">
              <a:defRPr/>
            </a:pPr>
            <a:r>
              <a:rPr lang="ru-RU" sz="2000" dirty="0">
                <a:solidFill>
                  <a:srgbClr val="00005C"/>
                </a:solidFill>
                <a:latin typeface="Times New Roman" panose="02020603050405020304" pitchFamily="18" charset="0"/>
                <a:cs typeface="Times New Roman" panose="02020603050405020304" pitchFamily="18" charset="0"/>
              </a:rPr>
              <a:t>а) застрахователи, лицензирани съгласно Кодекса за застраховането, или от застрахователи със седалище в държава - членка на Европейския съюз, или в друга държава - страна по Споразумението за Европейското икономическо пространство, извършващи дейност при условията на правото на установяване или на свободата на предоставяне на услуги:</a:t>
            </a:r>
          </a:p>
          <a:p>
            <a:pPr algn="just">
              <a:defRPr/>
            </a:pPr>
            <a:r>
              <a:rPr lang="ru-RU" sz="2000" dirty="0">
                <a:solidFill>
                  <a:srgbClr val="00005C"/>
                </a:solidFill>
                <a:latin typeface="Times New Roman" panose="02020603050405020304" pitchFamily="18" charset="0"/>
                <a:cs typeface="Times New Roman" panose="02020603050405020304" pitchFamily="18" charset="0"/>
              </a:rPr>
              <a:t>аа) застраховка "Живот", която включва застраховка само за достигане на определена възраст, застраховка само за смърт, застраховка за достигане на определена възраст или за по-ранна смърт, посочена в т. 1, буква "а" и т. 3, буква "а" от раздел I на приложение № 1 от Кодекса за застраховането;</a:t>
            </a:r>
          </a:p>
          <a:p>
            <a:pPr algn="just">
              <a:defRPr/>
            </a:pPr>
            <a:r>
              <a:rPr lang="ru-RU" sz="2000" dirty="0">
                <a:solidFill>
                  <a:srgbClr val="00005C"/>
                </a:solidFill>
                <a:latin typeface="Times New Roman" panose="02020603050405020304" pitchFamily="18" charset="0"/>
                <a:cs typeface="Times New Roman" panose="02020603050405020304" pitchFamily="18" charset="0"/>
              </a:rPr>
              <a:t>бб) застраховка с изплащане на анюитети (пенсия или рента) по т. 1, буква "б" и т. 3, буква "б" от раздел I на приложение № 1 от Кодекса за застраховането;</a:t>
            </a:r>
          </a:p>
          <a:p>
            <a:pPr algn="just">
              <a:defRPr/>
            </a:pPr>
            <a:r>
              <a:rPr lang="ru-RU" sz="2000" dirty="0">
                <a:solidFill>
                  <a:srgbClr val="00005C"/>
                </a:solidFill>
                <a:latin typeface="Times New Roman" panose="02020603050405020304" pitchFamily="18" charset="0"/>
                <a:cs typeface="Times New Roman" panose="02020603050405020304" pitchFamily="18" charset="0"/>
              </a:rPr>
              <a:t>б) застрахователи със седалище в държава - членка на Организацията за икономическо сътрудничество и развитие, застраховки, аналогични на застраховките по буква "а".</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8914"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	ДРУГИ ПРОМЕНИ</a:t>
            </a:r>
            <a:endParaRPr lang="bg-BG" sz="3200">
              <a:solidFill>
                <a:srgbClr val="C00000"/>
              </a:solidFill>
            </a:endParaRPr>
          </a:p>
        </p:txBody>
      </p:sp>
      <p:sp>
        <p:nvSpPr>
          <p:cNvPr id="5" name="Rounded Rectangle 4"/>
          <p:cNvSpPr/>
          <p:nvPr/>
        </p:nvSpPr>
        <p:spPr>
          <a:xfrm>
            <a:off x="1039536" y="2244564"/>
            <a:ext cx="10808110" cy="3577395"/>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sz="2400" dirty="0">
                <a:solidFill>
                  <a:srgbClr val="00005C"/>
                </a:solidFill>
                <a:latin typeface="Times New Roman" panose="02020603050405020304" pitchFamily="18" charset="0"/>
                <a:cs typeface="Times New Roman" panose="02020603050405020304" pitchFamily="18" charset="0"/>
              </a:rPr>
              <a:t>Лицата, извършващи стопанска дейност като търговци по смисъла на Търговския закон, включително едноличните търговци, както и физическите лица в случаите по чл. 29а, заедно с годишната данъчна декларация представят и годишен отчет за дейността, подаден </a:t>
            </a:r>
            <a:r>
              <a:rPr lang="ru-RU" sz="2400" b="1" dirty="0">
                <a:solidFill>
                  <a:srgbClr val="00005C"/>
                </a:solidFill>
                <a:latin typeface="Times New Roman" panose="02020603050405020304" pitchFamily="18" charset="0"/>
                <a:cs typeface="Times New Roman" panose="02020603050405020304" pitchFamily="18" charset="0"/>
              </a:rPr>
              <a:t>по електронен път по </a:t>
            </a:r>
            <a:r>
              <a:rPr lang="ru-RU" sz="2400" dirty="0">
                <a:solidFill>
                  <a:srgbClr val="00005C"/>
                </a:solidFill>
                <a:latin typeface="Times New Roman" panose="02020603050405020304" pitchFamily="18" charset="0"/>
                <a:cs typeface="Times New Roman" panose="02020603050405020304" pitchFamily="18" charset="0"/>
              </a:rPr>
              <a:t>ред и начин съгласно чл. 20, ал. 5 от Закона за статистиката</a:t>
            </a:r>
          </a:p>
          <a:p>
            <a:pPr algn="just">
              <a:defRPr/>
            </a:pPr>
            <a:endParaRPr lang="ru-RU" sz="2400" i="1" dirty="0">
              <a:solidFill>
                <a:srgbClr val="00005C"/>
              </a:solidFill>
              <a:latin typeface="Times New Roman" panose="02020603050405020304" pitchFamily="18" charset="0"/>
              <a:cs typeface="Times New Roman" panose="02020603050405020304" pitchFamily="18" charset="0"/>
            </a:endParaRPr>
          </a:p>
          <a:p>
            <a:pPr algn="just">
              <a:defRPr/>
            </a:pPr>
            <a:r>
              <a:rPr lang="ru-RU" sz="2000" i="1" dirty="0">
                <a:solidFill>
                  <a:srgbClr val="00005C"/>
                </a:solidFill>
                <a:latin typeface="Times New Roman" panose="02020603050405020304" pitchFamily="18" charset="0"/>
                <a:cs typeface="Times New Roman" panose="02020603050405020304" pitchFamily="18" charset="0"/>
              </a:rPr>
              <a:t>Изменение със Закона за изменение и допълнение на Закона за търговския регистър и регистъра на юридическите лица с нестопанска цел в сила от 01.01.2022 г.</a:t>
            </a:r>
          </a:p>
          <a:p>
            <a:pPr algn="just">
              <a:defRPr/>
            </a:pPr>
            <a:endParaRPr lang="ru-RU" sz="2000" dirty="0">
              <a:solidFill>
                <a:srgbClr val="00005C"/>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Grp="1"/>
          </p:cNvSpPr>
          <p:nvPr>
            <p:ph type="body" idx="1"/>
          </p:nvPr>
        </p:nvSpPr>
        <p:spPr/>
        <p:txBody>
          <a:bodyPr/>
          <a:lstStyle/>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a:p>
            <a:pPr>
              <a:lnSpc>
                <a:spcPct val="100000"/>
              </a:lnSpc>
            </a:pPr>
            <a:endParaRPr lang="bg-BG" sz="2400">
              <a:solidFill>
                <a:srgbClr val="00005C"/>
              </a:solidFill>
              <a:latin typeface="Times New Roman" pitchFamily="18" charset="0"/>
              <a:cs typeface="Times New Roman" pitchFamily="18" charset="0"/>
            </a:endParaRPr>
          </a:p>
        </p:txBody>
      </p:sp>
      <p:sp>
        <p:nvSpPr>
          <p:cNvPr id="39938" name="Title 1"/>
          <p:cNvSpPr>
            <a:spLocks noGrp="1"/>
          </p:cNvSpPr>
          <p:nvPr>
            <p:ph type="title"/>
          </p:nvPr>
        </p:nvSpPr>
        <p:spPr/>
        <p:txBody>
          <a:bodyPr/>
          <a:lstStyle/>
          <a:p>
            <a:pPr algn="ctr" eaLnBrk="1" hangingPunct="1"/>
            <a:r>
              <a:rPr lang="bg-BG" sz="3200" b="1">
                <a:solidFill>
                  <a:srgbClr val="C00000"/>
                </a:solidFill>
                <a:latin typeface="Times New Roman" pitchFamily="18" charset="0"/>
                <a:cs typeface="Times New Roman" pitchFamily="18" charset="0"/>
              </a:rPr>
              <a:t>	ДРУГИ ПРОМЕНИ</a:t>
            </a:r>
            <a:endParaRPr lang="bg-BG" sz="3200">
              <a:solidFill>
                <a:srgbClr val="C00000"/>
              </a:solidFill>
            </a:endParaRPr>
          </a:p>
        </p:txBody>
      </p:sp>
      <p:sp>
        <p:nvSpPr>
          <p:cNvPr id="5" name="Rounded Rectangle 4"/>
          <p:cNvSpPr/>
          <p:nvPr/>
        </p:nvSpPr>
        <p:spPr>
          <a:xfrm>
            <a:off x="1123427" y="1873411"/>
            <a:ext cx="10808110" cy="4303552"/>
          </a:xfrm>
          <a:prstGeom prst="roundRect">
            <a:avLst/>
          </a:prstGeom>
          <a:solidFill>
            <a:srgbClr val="C3FDEB"/>
          </a:solidFill>
          <a:effectLst>
            <a:glow rad="101600">
              <a:schemeClr val="accent3">
                <a:satMod val="175000"/>
                <a:alpha val="40000"/>
              </a:schemeClr>
            </a:glow>
          </a:effectLst>
          <a:scene3d>
            <a:camera prst="orthographicFront"/>
            <a:lightRig rig="threePt" dir="t"/>
          </a:scene3d>
          <a:sp3d>
            <a:bevelT w="101600" prst="ribl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ru-RU" dirty="0">
                <a:solidFill>
                  <a:srgbClr val="00005C"/>
                </a:solidFill>
                <a:latin typeface="Times New Roman" panose="02020603050405020304" pitchFamily="18" charset="0"/>
                <a:cs typeface="Times New Roman" panose="02020603050405020304" pitchFamily="18" charset="0"/>
              </a:rPr>
              <a:t>При ползване на данъчното облекчение за деца по чл. 22в от ЗДДФЛ </a:t>
            </a:r>
            <a:r>
              <a:rPr lang="ru-RU" b="1" dirty="0">
                <a:solidFill>
                  <a:srgbClr val="00005C"/>
                </a:solidFill>
                <a:latin typeface="Times New Roman" panose="02020603050405020304" pitchFamily="18" charset="0"/>
                <a:cs typeface="Times New Roman" panose="02020603050405020304" pitchFamily="18" charset="0"/>
              </a:rPr>
              <a:t>за 2021 г.</a:t>
            </a:r>
            <a:r>
              <a:rPr lang="ru-RU" dirty="0">
                <a:solidFill>
                  <a:srgbClr val="00005C"/>
                </a:solidFill>
                <a:latin typeface="Times New Roman" panose="02020603050405020304" pitchFamily="18" charset="0"/>
                <a:cs typeface="Times New Roman" panose="02020603050405020304" pitchFamily="18" charset="0"/>
              </a:rPr>
              <a:t> сумата, която се приспада от годишните данъчни основи по чл. 17 от същия закон, е при:</a:t>
            </a:r>
          </a:p>
          <a:p>
            <a:pPr algn="just">
              <a:defRPr/>
            </a:pPr>
            <a:r>
              <a:rPr lang="ru-RU" dirty="0">
                <a:solidFill>
                  <a:srgbClr val="00005C"/>
                </a:solidFill>
                <a:latin typeface="Times New Roman" panose="02020603050405020304" pitchFamily="18" charset="0"/>
                <a:cs typeface="Times New Roman" panose="02020603050405020304" pitchFamily="18" charset="0"/>
              </a:rPr>
              <a:t>1. едно ненавършило пълнолетие дете - в размер на 4500 лв.;</a:t>
            </a:r>
          </a:p>
          <a:p>
            <a:pPr algn="just">
              <a:defRPr/>
            </a:pPr>
            <a:r>
              <a:rPr lang="ru-RU" dirty="0">
                <a:solidFill>
                  <a:srgbClr val="00005C"/>
                </a:solidFill>
                <a:latin typeface="Times New Roman" panose="02020603050405020304" pitchFamily="18" charset="0"/>
                <a:cs typeface="Times New Roman" panose="02020603050405020304" pitchFamily="18" charset="0"/>
              </a:rPr>
              <a:t>2. две ненавършили пълнолетие деца - в размер на 9000 лв.;</a:t>
            </a:r>
          </a:p>
          <a:p>
            <a:pPr algn="just">
              <a:defRPr/>
            </a:pPr>
            <a:r>
              <a:rPr lang="ru-RU" dirty="0">
                <a:solidFill>
                  <a:srgbClr val="00005C"/>
                </a:solidFill>
                <a:latin typeface="Times New Roman" panose="02020603050405020304" pitchFamily="18" charset="0"/>
                <a:cs typeface="Times New Roman" panose="02020603050405020304" pitchFamily="18" charset="0"/>
              </a:rPr>
              <a:t>3. три и повече ненавършили пълнолетие деца - в размер на 13 500 лв.</a:t>
            </a:r>
          </a:p>
          <a:p>
            <a:pPr algn="just">
              <a:defRPr/>
            </a:pPr>
            <a:r>
              <a:rPr lang="ru-RU" dirty="0">
                <a:solidFill>
                  <a:srgbClr val="00005C"/>
                </a:solidFill>
                <a:latin typeface="Times New Roman" panose="02020603050405020304" pitchFamily="18" charset="0"/>
                <a:cs typeface="Times New Roman" panose="02020603050405020304" pitchFamily="18" charset="0"/>
              </a:rPr>
              <a:t>(2) При ползване на данъчното облекчение за деца с увреждания по чл. 22г от ЗДДФЛ </a:t>
            </a:r>
            <a:r>
              <a:rPr lang="ru-RU" b="1" dirty="0">
                <a:solidFill>
                  <a:srgbClr val="00005C"/>
                </a:solidFill>
                <a:latin typeface="Times New Roman" panose="02020603050405020304" pitchFamily="18" charset="0"/>
                <a:cs typeface="Times New Roman" panose="02020603050405020304" pitchFamily="18" charset="0"/>
              </a:rPr>
              <a:t>за 2021 г. </a:t>
            </a:r>
            <a:r>
              <a:rPr lang="ru-RU" dirty="0">
                <a:solidFill>
                  <a:srgbClr val="00005C"/>
                </a:solidFill>
                <a:latin typeface="Times New Roman" panose="02020603050405020304" pitchFamily="18" charset="0"/>
                <a:cs typeface="Times New Roman" panose="02020603050405020304" pitchFamily="18" charset="0"/>
              </a:rPr>
              <a:t>сумата, с която се намаляват годишните данъчни основи по чл. 17 от същия закон, е в размер на 9000 лв.</a:t>
            </a:r>
          </a:p>
          <a:p>
            <a:pPr algn="just">
              <a:defRPr/>
            </a:pPr>
            <a:r>
              <a:rPr lang="ru-RU" dirty="0">
                <a:solidFill>
                  <a:srgbClr val="00005C"/>
                </a:solidFill>
                <a:latin typeface="Times New Roman" panose="02020603050405020304" pitchFamily="18" charset="0"/>
                <a:cs typeface="Times New Roman" panose="02020603050405020304" pitchFamily="18" charset="0"/>
              </a:rPr>
              <a:t>(3) </a:t>
            </a:r>
            <a:r>
              <a:rPr lang="ru-RU" b="1" dirty="0">
                <a:solidFill>
                  <a:srgbClr val="00005C"/>
                </a:solidFill>
                <a:latin typeface="Times New Roman" panose="02020603050405020304" pitchFamily="18" charset="0"/>
                <a:cs typeface="Times New Roman" panose="02020603050405020304" pitchFamily="18" charset="0"/>
              </a:rPr>
              <a:t>За 2021 г. </a:t>
            </a:r>
            <a:r>
              <a:rPr lang="ru-RU" dirty="0">
                <a:solidFill>
                  <a:srgbClr val="00005C"/>
                </a:solidFill>
                <a:latin typeface="Times New Roman" panose="02020603050405020304" pitchFamily="18" charset="0"/>
                <a:cs typeface="Times New Roman" panose="02020603050405020304" pitchFamily="18" charset="0"/>
              </a:rPr>
              <a:t>годишната данъчна основа по чл. 28, ал. 1 от ЗДДФЛ се намалява със сумите по чл. 28, ал. 2, т. 1 - 3 от същия закон, както и с разликата:</a:t>
            </a:r>
          </a:p>
          <a:p>
            <a:pPr algn="just">
              <a:defRPr/>
            </a:pPr>
            <a:r>
              <a:rPr lang="ru-RU" dirty="0">
                <a:solidFill>
                  <a:srgbClr val="00005C"/>
                </a:solidFill>
                <a:latin typeface="Times New Roman" panose="02020603050405020304" pitchFamily="18" charset="0"/>
                <a:cs typeface="Times New Roman" panose="02020603050405020304" pitchFamily="18" charset="0"/>
              </a:rPr>
              <a:t>1. между допустимия размер за 2021 г. на данъчното облекчение по чл. 22в, предвиден в ал. 1, и размера на ползваното данъчно облекчение от сумата от годишните данъчни основи за същата година;</a:t>
            </a:r>
          </a:p>
          <a:p>
            <a:pPr algn="just">
              <a:defRPr/>
            </a:pPr>
            <a:r>
              <a:rPr lang="ru-RU" dirty="0">
                <a:solidFill>
                  <a:srgbClr val="00005C"/>
                </a:solidFill>
                <a:latin typeface="Times New Roman" panose="02020603050405020304" pitchFamily="18" charset="0"/>
                <a:cs typeface="Times New Roman" panose="02020603050405020304" pitchFamily="18" charset="0"/>
              </a:rPr>
              <a:t>2. между 9000 лв. и размера на ползваното данъчно облекчение по чл. 22г от същия закон за 2021 г.</a:t>
            </a:r>
          </a:p>
          <a:p>
            <a:pPr algn="just">
              <a:defRPr/>
            </a:pPr>
            <a:endParaRPr lang="ru-RU" i="1" dirty="0">
              <a:solidFill>
                <a:srgbClr val="00005C"/>
              </a:solidFill>
              <a:latin typeface="Times New Roman" panose="02020603050405020304" pitchFamily="18" charset="0"/>
              <a:cs typeface="Times New Roman" panose="02020603050405020304" pitchFamily="18" charset="0"/>
            </a:endParaRPr>
          </a:p>
          <a:p>
            <a:pPr algn="just">
              <a:defRPr/>
            </a:pPr>
            <a:r>
              <a:rPr lang="ru-RU" i="1" dirty="0">
                <a:solidFill>
                  <a:srgbClr val="00005C"/>
                </a:solidFill>
                <a:latin typeface="Times New Roman" panose="02020603050405020304" pitchFamily="18" charset="0"/>
                <a:cs typeface="Times New Roman" panose="02020603050405020304" pitchFamily="18" charset="0"/>
              </a:rPr>
              <a:t>§ 9, ал. 1 от Закона за държавния бюджет на Република България за 2021 г.</a:t>
            </a:r>
            <a:endParaRPr lang="ru-RU" dirty="0">
              <a:solidFill>
                <a:srgbClr val="00005C"/>
              </a:solidFill>
              <a:latin typeface="Times New Roman" panose="02020603050405020304" pitchFamily="18" charset="0"/>
              <a:cs typeface="Times New Roman" panose="02020603050405020304" pitchFamily="18" charset="0"/>
            </a:endParaRPr>
          </a:p>
          <a:p>
            <a:pPr algn="just">
              <a:defRPr/>
            </a:pPr>
            <a:r>
              <a:rPr lang="ru-RU" dirty="0">
                <a:solidFill>
                  <a:srgbClr val="00005C"/>
                </a:solidFill>
                <a:latin typeface="Times New Roman" panose="02020603050405020304" pitchFamily="18" charset="0"/>
                <a:cs typeface="Times New Roman" panose="02020603050405020304" pitchFamily="18" charset="0"/>
              </a:rPr>
              <a:t> </a:t>
            </a:r>
          </a:p>
        </p:txBody>
      </p:sp>
      <p:pic>
        <p:nvPicPr>
          <p:cNvPr id="39942" name="Picture 7" descr="Image result for внимание"/>
          <p:cNvPicPr>
            <a:picLocks noChangeAspect="1" noChangeArrowheads="1"/>
          </p:cNvPicPr>
          <p:nvPr/>
        </p:nvPicPr>
        <p:blipFill>
          <a:blip r:embed="rId2"/>
          <a:srcRect/>
          <a:stretch>
            <a:fillRect/>
          </a:stretch>
        </p:blipFill>
        <p:spPr bwMode="auto">
          <a:xfrm>
            <a:off x="9247188" y="2389188"/>
            <a:ext cx="1098550" cy="96043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ED312EE-8192-4ECA-B21D-99B50B9CAB67}" type="slidenum">
              <a:rPr lang="bg-BG"/>
              <a:pPr>
                <a:defRPr/>
              </a:pPr>
              <a:t>25</a:t>
            </a:fld>
            <a:endParaRPr lang="bg-BG"/>
          </a:p>
        </p:txBody>
      </p:sp>
      <p:pic>
        <p:nvPicPr>
          <p:cNvPr id="47106" name="Content Placeholder 2" descr="Резултат с изображение за благодаря за вниманието изображения"/>
          <p:cNvPicPr>
            <a:picLocks noGrp="1" noChangeAspect="1" noChangeArrowheads="1"/>
          </p:cNvPicPr>
          <p:nvPr>
            <p:ph idx="1"/>
          </p:nvPr>
        </p:nvPicPr>
        <p:blipFill>
          <a:blip r:embed="rId2"/>
          <a:srcRect/>
          <a:stretch>
            <a:fillRect/>
          </a:stretch>
        </p:blipFill>
        <p:spPr>
          <a:xfrm>
            <a:off x="4335463" y="1263650"/>
            <a:ext cx="3589337" cy="4351338"/>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тема">
  <a:themeElements>
    <a:clrScheme name="О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тема">
  <a:themeElements>
    <a:clrScheme name="О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О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7037</TotalTime>
  <Words>2626</Words>
  <Application>Microsoft Office PowerPoint</Application>
  <PresentationFormat>Широк екран</PresentationFormat>
  <Paragraphs>221</Paragraphs>
  <Slides>25</Slides>
  <Notes>1</Notes>
  <HiddenSlides>0</HiddenSlides>
  <MMClips>0</MMClips>
  <ScaleCrop>false</ScaleCrop>
  <HeadingPairs>
    <vt:vector size="6" baseType="variant">
      <vt:variant>
        <vt:lpstr>Използвани шрифтове</vt:lpstr>
      </vt:variant>
      <vt:variant>
        <vt:i4>5</vt:i4>
      </vt:variant>
      <vt:variant>
        <vt:lpstr>Тема</vt:lpstr>
      </vt:variant>
      <vt:variant>
        <vt:i4>1</vt:i4>
      </vt:variant>
      <vt:variant>
        <vt:lpstr>Заглавия на слайдовете</vt:lpstr>
      </vt:variant>
      <vt:variant>
        <vt:i4>25</vt:i4>
      </vt:variant>
    </vt:vector>
  </HeadingPairs>
  <TitlesOfParts>
    <vt:vector size="31" baseType="lpstr">
      <vt:lpstr>Arial</vt:lpstr>
      <vt:lpstr>Calibri</vt:lpstr>
      <vt:lpstr>Calibri Light</vt:lpstr>
      <vt:lpstr>Times New Roman</vt:lpstr>
      <vt:lpstr>Wingdings 3</vt:lpstr>
      <vt:lpstr>Office Theme</vt:lpstr>
      <vt:lpstr>Презентация на PowerPoint</vt:lpstr>
      <vt:lpstr>СЪДЪРЖАНИЕ</vt:lpstr>
      <vt:lpstr>ПРОМЕНИ В СИЛА ОТ 01.01.2021 г.</vt:lpstr>
      <vt:lpstr>ПРОМЕНИ В СИЛА ОТ 01.01.2021 г.</vt:lpstr>
      <vt:lpstr>ПРОМЕНИ В СИЛА ОТ 01.01.2021 г.</vt:lpstr>
      <vt:lpstr>ПРОМЕНИ В СИЛА ОТ 01.01.2021г.</vt:lpstr>
      <vt:lpstr>ПРОМЕНИ В СИЛА ОТ 01.01.2021 г.</vt:lpstr>
      <vt:lpstr>Условия за ползване на данъчното облекчение по чл.22е </vt:lpstr>
      <vt:lpstr>ВАЖНО при ползване на данъчното облекчение по чл. 22е от ЗДДФЛ </vt:lpstr>
      <vt:lpstr>Презентация на PowerPoint</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ПРОМЕНИ В СИЛА ОТ 01.01.2021 г.</vt:lpstr>
      <vt:lpstr> ДРУГИ ПРОМЕНИ</vt:lpstr>
      <vt:lpstr> ДРУГИ ПРОМЕНИ</vt:lpstr>
      <vt:lpstr>Презентация на PowerPoint</vt:lpstr>
    </vt:vector>
  </TitlesOfParts>
  <Company>NRA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ИВАНИНА СТАНИМИРОВА МИРИНСКА</dc:creator>
  <cp:lastModifiedBy>Цвети Янкова</cp:lastModifiedBy>
  <cp:revision>612</cp:revision>
  <cp:lastPrinted>2018-12-06T07:12:31Z</cp:lastPrinted>
  <dcterms:created xsi:type="dcterms:W3CDTF">2017-01-16T14:28:27Z</dcterms:created>
  <dcterms:modified xsi:type="dcterms:W3CDTF">2020-12-14T23:16:04Z</dcterms:modified>
</cp:coreProperties>
</file>