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418" r:id="rId2"/>
    <p:sldId id="372" r:id="rId3"/>
    <p:sldId id="615" r:id="rId4"/>
    <p:sldId id="567" r:id="rId5"/>
    <p:sldId id="616" r:id="rId6"/>
    <p:sldId id="617" r:id="rId7"/>
    <p:sldId id="575" r:id="rId8"/>
    <p:sldId id="577" r:id="rId9"/>
    <p:sldId id="618" r:id="rId10"/>
    <p:sldId id="602" r:id="rId11"/>
    <p:sldId id="604" r:id="rId12"/>
    <p:sldId id="584" r:id="rId13"/>
    <p:sldId id="583" r:id="rId14"/>
    <p:sldId id="582" r:id="rId15"/>
    <p:sldId id="581" r:id="rId16"/>
    <p:sldId id="588" r:id="rId17"/>
    <p:sldId id="580" r:id="rId18"/>
    <p:sldId id="597" r:id="rId19"/>
    <p:sldId id="594" r:id="rId20"/>
    <p:sldId id="592" r:id="rId21"/>
    <p:sldId id="607" r:id="rId22"/>
    <p:sldId id="621" r:id="rId23"/>
    <p:sldId id="562" r:id="rId24"/>
    <p:sldId id="620" r:id="rId25"/>
    <p:sldId id="435" r:id="rId26"/>
  </p:sldIdLst>
  <p:sldSz cx="12192000" cy="6858000"/>
  <p:notesSz cx="6718300" cy="9855200"/>
  <p:defaultTextStyle>
    <a:defPPr>
      <a:defRPr lang="bg-BG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ЮЛИЯНА ГЕОРГИЕВА АНДОНОВА" initials="" lastIdx="2" clrIdx="0"/>
  <p:cmAuthor id="1" name="ТАНЯ ГЕОРГИЕВА АТАНАСОВА-ДРЕНСКА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5C"/>
    <a:srgbClr val="C3FDEB"/>
    <a:srgbClr val="0023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66" autoAdjust="0"/>
    <p:restoredTop sz="96265" autoAdjust="0"/>
  </p:normalViewPr>
  <p:slideViewPr>
    <p:cSldViewPr snapToGrid="0">
      <p:cViewPr varScale="1">
        <p:scale>
          <a:sx n="96" d="100"/>
          <a:sy n="96" d="100"/>
        </p:scale>
        <p:origin x="78" y="20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895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399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1475" cy="493713"/>
          </a:xfrm>
          <a:prstGeom prst="rect">
            <a:avLst/>
          </a:prstGeom>
        </p:spPr>
        <p:txBody>
          <a:bodyPr vert="horz" lIns="90606" tIns="45304" rIns="90606" bIns="4530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quarter" idx="1"/>
          </p:nvPr>
        </p:nvSpPr>
        <p:spPr>
          <a:xfrm>
            <a:off x="3805238" y="0"/>
            <a:ext cx="2911475" cy="493713"/>
          </a:xfrm>
          <a:prstGeom prst="rect">
            <a:avLst/>
          </a:prstGeom>
        </p:spPr>
        <p:txBody>
          <a:bodyPr vert="horz" lIns="90606" tIns="45304" rIns="90606" bIns="4530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15C672C-F02A-4264-8C5A-6AEF8F3042D7}" type="datetimeFigureOut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59900"/>
            <a:ext cx="2911475" cy="493713"/>
          </a:xfrm>
          <a:prstGeom prst="rect">
            <a:avLst/>
          </a:prstGeom>
        </p:spPr>
        <p:txBody>
          <a:bodyPr vert="horz" lIns="90606" tIns="45304" rIns="90606" bIns="4530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3"/>
          </p:nvPr>
        </p:nvSpPr>
        <p:spPr>
          <a:xfrm>
            <a:off x="3805238" y="9359900"/>
            <a:ext cx="2911475" cy="493713"/>
          </a:xfrm>
          <a:prstGeom prst="rect">
            <a:avLst/>
          </a:prstGeom>
        </p:spPr>
        <p:txBody>
          <a:bodyPr vert="horz" lIns="90606" tIns="45304" rIns="90606" bIns="4530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00DA4-A25F-4770-A5E5-BB573D1E72B3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1475" cy="493713"/>
          </a:xfrm>
          <a:prstGeom prst="rect">
            <a:avLst/>
          </a:prstGeom>
        </p:spPr>
        <p:txBody>
          <a:bodyPr vert="horz" lIns="90606" tIns="45304" rIns="90606" bIns="4530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05238" y="0"/>
            <a:ext cx="2911475" cy="493713"/>
          </a:xfrm>
          <a:prstGeom prst="rect">
            <a:avLst/>
          </a:prstGeom>
        </p:spPr>
        <p:txBody>
          <a:bodyPr vert="horz" lIns="90606" tIns="45304" rIns="90606" bIns="4530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53A0382-EAEB-4948-A7C9-BA53FB8EC776}" type="datetimeFigureOut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4613" y="739775"/>
            <a:ext cx="6569075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06" tIns="45304" rIns="90606" bIns="45304" rtlCol="0" anchor="ctr"/>
          <a:lstStyle/>
          <a:p>
            <a:pPr lvl="0"/>
            <a:endParaRPr lang="bg-BG" noProof="0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71513" y="4681538"/>
            <a:ext cx="5375275" cy="4433887"/>
          </a:xfrm>
          <a:prstGeom prst="rect">
            <a:avLst/>
          </a:prstGeom>
        </p:spPr>
        <p:txBody>
          <a:bodyPr vert="horz" lIns="90606" tIns="45304" rIns="90606" bIns="45304" rtlCol="0"/>
          <a:lstStyle/>
          <a:p>
            <a:pPr lvl="0"/>
            <a:r>
              <a:rPr lang="bg-BG" noProof="0"/>
              <a:t>Щракнете, за да редактирате стиловете на текста в образеца</a:t>
            </a:r>
          </a:p>
          <a:p>
            <a:pPr lvl="1"/>
            <a:r>
              <a:rPr lang="bg-BG" noProof="0"/>
              <a:t>Второ ниво</a:t>
            </a:r>
          </a:p>
          <a:p>
            <a:pPr lvl="2"/>
            <a:r>
              <a:rPr lang="bg-BG" noProof="0"/>
              <a:t>Трето ниво</a:t>
            </a:r>
          </a:p>
          <a:p>
            <a:pPr lvl="3"/>
            <a:r>
              <a:rPr lang="bg-BG" noProof="0"/>
              <a:t>Четвърто ниво</a:t>
            </a:r>
          </a:p>
          <a:p>
            <a:pPr lvl="4"/>
            <a:r>
              <a:rPr lang="bg-BG" noProof="0"/>
              <a:t>Пето ниво</a:t>
            </a:r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59900"/>
            <a:ext cx="2911475" cy="493713"/>
          </a:xfrm>
          <a:prstGeom prst="rect">
            <a:avLst/>
          </a:prstGeom>
        </p:spPr>
        <p:txBody>
          <a:bodyPr vert="horz" lIns="90606" tIns="45304" rIns="90606" bIns="4530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05238" y="9359900"/>
            <a:ext cx="2911475" cy="493713"/>
          </a:xfrm>
          <a:prstGeom prst="rect">
            <a:avLst/>
          </a:prstGeom>
        </p:spPr>
        <p:txBody>
          <a:bodyPr vert="horz" lIns="90606" tIns="45304" rIns="90606" bIns="4530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685DBD7-FDCF-4093-8937-50B9BEC7BC05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bg-BG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5E34CC-B08B-4832-95A7-D74C6374D607}" type="slidenum">
              <a:rPr lang="bg-BG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bg-BG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D45D3-8C33-4841-BC9D-2558F28F3945}" type="slidenum">
              <a:rPr lang="bg-BG" smtClean="0"/>
              <a:pPr/>
              <a:t>4</a:t>
            </a:fld>
            <a:endParaRPr lang="bg-BG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D45D3-8C33-4841-BC9D-2558F28F3945}" type="slidenum">
              <a:rPr lang="bg-BG" smtClean="0"/>
              <a:pPr/>
              <a:t>7</a:t>
            </a:fld>
            <a:endParaRPr lang="bg-BG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bg-BG" altLang="bg-BG" dirty="0"/>
          </a:p>
        </p:txBody>
      </p:sp>
      <p:sp>
        <p:nvSpPr>
          <p:cNvPr id="1146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96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96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96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96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96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/>
            <a:fld id="{D7454498-50E5-4582-BF61-5705C9EF8A48}" type="slidenum">
              <a:rPr lang="en-GB" altLang="bg-BG" smtClean="0">
                <a:latin typeface="Times New Roman" panose="02020603050405020304" pitchFamily="18" charset="0"/>
                <a:cs typeface="Arial" panose="020B0604020202020204" pitchFamily="34" charset="0"/>
              </a:rPr>
              <a:pPr eaLnBrk="0" hangingPunct="0"/>
              <a:t>9</a:t>
            </a:fld>
            <a:endParaRPr lang="en-GB" altLang="bg-BG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838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D45D3-8C33-4841-BC9D-2558F28F3945}" type="slidenum">
              <a:rPr lang="bg-BG" smtClean="0"/>
              <a:pPr/>
              <a:t>16</a:t>
            </a:fld>
            <a:endParaRPr lang="bg-B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D45D3-8C33-4841-BC9D-2558F28F3945}" type="slidenum">
              <a:rPr lang="bg-BG" smtClean="0"/>
              <a:pPr/>
              <a:t>23</a:t>
            </a:fld>
            <a:endParaRPr lang="bg-B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D45D3-8C33-4841-BC9D-2558F28F3945}" type="slidenum">
              <a:rPr lang="bg-BG" smtClean="0"/>
              <a:pPr/>
              <a:t>24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805188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bg-BG" altLang="bg-BG">
              <a:cs typeface="Arial" panose="020B0604020202020204" pitchFamily="34" charset="0"/>
            </a:endParaRPr>
          </a:p>
        </p:txBody>
      </p:sp>
      <p:sp>
        <p:nvSpPr>
          <p:cNvPr id="1228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985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7713" indent="-287338" defTabSz="8985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50938" indent="-230188" defTabSz="8985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11313" indent="-230188" defTabSz="8985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71688" indent="-230188" defTabSz="8985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28888" indent="-230188" defTabSz="8985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86088" indent="-230188" defTabSz="8985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43288" indent="-230188" defTabSz="8985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00488" indent="-230188" defTabSz="8985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F190328-F565-4503-B7F3-58520DEC6D53}" type="slidenum">
              <a:rPr lang="bg-BG" altLang="bg-BG" smtClean="0">
                <a:latin typeface="Times New Roman" panose="02020603050405020304" pitchFamily="18" charset="0"/>
                <a:cs typeface="Arial" panose="020B0604020202020204" pitchFamily="34" charset="0"/>
              </a:rPr>
              <a:pPr>
                <a:spcBef>
                  <a:spcPct val="0"/>
                </a:spcBef>
              </a:pPr>
              <a:t>25</a:t>
            </a:fld>
            <a:endParaRPr lang="bg-BG" altLang="bg-BG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286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2EE1F-2824-49E2-B108-6BBE474E47BD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EABA1-96F3-4F1A-94DE-4FEDF3E8E0A8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A7E24-A3EA-4D76-A86D-52E22DDAC124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73AF9-C7F5-4AA5-954E-5F9D6123A2BD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36F50-7F13-4F9C-853A-1754EE4E4B39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D2681-0019-4EE4-AB1E-D169F569AB3F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A2B94-68E2-4F0D-8214-B6878E0BD6FD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90985-3D23-470F-B2A5-8854B50A53C8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91F9E-9E0F-43E1-843D-70DA2F565E3E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8AB88-CEB8-44B5-9AFD-D10B8D75FF5A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9D018-022E-4A05-9B60-33ACCF65166B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41FE2-BDCB-4B79-A535-DD6BB4118347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649F8-8DE0-4F15-85B7-3B0E125B6BEF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52762-060A-4A8C-81AF-3E76E6387F5C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5FD47-923A-465C-898D-61EEBE419AAB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14D25-A5E1-48B8-AA76-71466BF241FB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bg-BG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F2A6A-EF76-4926-A536-53F2ACE97141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E45C4-B599-4D9D-AEDE-DABDE9928829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91BBE-2B01-461E-98FB-B911DF228AED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60043-178E-4CD5-8FE9-D2453A3AC9EA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0334D-FD09-4578-989F-04EC887FD9B7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F2F76-AF66-42EB-A623-BC8F62D74EF0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6233BF-EDB9-46EF-8968-11B1E51C6285}" type="datetime1">
              <a:rPr lang="bg-BG"/>
              <a:pPr>
                <a:defRPr/>
              </a:pPr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833934-956B-400B-9257-9469CDDB9765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eb6.ciela.net/Document?documentId=2135514513&amp;dbId=0&amp;iconId=1&amp;structureId=0,85760,85773,85784&amp;stateObject=%7b%22kind%22:%22welcomePage%22,%22Node%22:null,%22Link%22:%22%2FTree%3FnavigateTo%3D%2F0%2F85760%2F85773%2F85784%22,%22Title%22:%22%20%D0%9A%D0%BE%D0%B4%D0%B5%D0%BA%D1%81%D0%B8%22,%22State%22:%22/%22,%22Container%22:null%7d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25625"/>
            <a:ext cx="10458450" cy="4351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bg-BG" sz="4000" b="1" dirty="0">
                <a:solidFill>
                  <a:srgbClr val="002368"/>
                </a:solidFill>
                <a:latin typeface="Arial" charset="0"/>
              </a:rPr>
              <a:t>  </a:t>
            </a:r>
          </a:p>
          <a:p>
            <a:pPr algn="ctr">
              <a:buFont typeface="Arial" charset="0"/>
              <a:buNone/>
            </a:pPr>
            <a:r>
              <a:rPr lang="bg-BG" sz="4000" b="1" dirty="0">
                <a:solidFill>
                  <a:schemeClr val="accent2"/>
                </a:solidFill>
                <a:latin typeface="Times New Roman" pitchFamily="18" charset="0"/>
              </a:rPr>
              <a:t>	</a:t>
            </a:r>
            <a:r>
              <a:rPr lang="bg-BG" sz="4000" b="1" dirty="0">
                <a:solidFill>
                  <a:srgbClr val="C00000"/>
                </a:solidFill>
                <a:latin typeface="Times New Roman" pitchFamily="18" charset="0"/>
              </a:rPr>
              <a:t>ЗАКОН ЗА КОРПОРАТИВНОТО ПОДОХОДНО ОБЛАГАНЕ</a:t>
            </a:r>
            <a:endParaRPr lang="en-US" sz="4000" b="1" dirty="0">
              <a:solidFill>
                <a:srgbClr val="C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2419350" y="0"/>
            <a:ext cx="7953375" cy="1222375"/>
          </a:xfrm>
        </p:spPr>
        <p:txBody>
          <a:bodyPr/>
          <a:lstStyle/>
          <a:p>
            <a:pPr algn="ctr" eaLnBrk="1" hangingPunct="1"/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СЪДЪРЖАНИЕ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85800" y="1577975"/>
            <a:ext cx="10877550" cy="4646613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Clr>
                <a:schemeClr val="accent3"/>
              </a:buClr>
              <a:buNone/>
              <a:defRPr/>
            </a:pPr>
            <a:r>
              <a:rPr lang="bg-BG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Промени</a:t>
            </a:r>
            <a:r>
              <a:rPr lang="ru-RU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ЗКПО  </a:t>
            </a:r>
            <a:r>
              <a:rPr lang="en-US" altLang="bg-BG" sz="3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altLang="bg-BG" sz="3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обн. ДВ, бр.104/08.12.2020 г.</a:t>
            </a:r>
            <a:r>
              <a:rPr lang="en-US" altLang="bg-BG" sz="3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altLang="bg-BG" sz="32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1813" indent="450850" algn="just">
              <a:spcBef>
                <a:spcPct val="0"/>
              </a:spcBef>
              <a:buFont typeface="Wingdings" pitchFamily="2" charset="2"/>
              <a:buChar char="Ø"/>
              <a:tabLst>
                <a:tab pos="982663" algn="l"/>
              </a:tabLst>
              <a:defRPr/>
            </a:pPr>
            <a:r>
              <a:rPr lang="ru-RU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 срок </a:t>
            </a:r>
            <a:r>
              <a:rPr lang="bg-BG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деклариране и внасяне на данъците в ЗКПО</a:t>
            </a:r>
          </a:p>
          <a:p>
            <a:pPr marL="531813" indent="450850" algn="just">
              <a:spcBef>
                <a:spcPct val="0"/>
              </a:spcBef>
              <a:buFont typeface="Wingdings" pitchFamily="2" charset="2"/>
              <a:buChar char="Ø"/>
              <a:tabLst>
                <a:tab pos="982663" algn="l"/>
              </a:tabLst>
              <a:defRPr/>
            </a:pPr>
            <a:r>
              <a:rPr lang="bg-BG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промени, касаещи авансовите вноски</a:t>
            </a:r>
            <a:r>
              <a:rPr lang="en-US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корпоративен данък</a:t>
            </a:r>
            <a:r>
              <a:rPr lang="en-US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bg-BG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1813" lvl="0" indent="450850" algn="just">
              <a:spcBef>
                <a:spcPct val="0"/>
              </a:spcBef>
              <a:buFont typeface="Wingdings" pitchFamily="2" charset="2"/>
              <a:buChar char="Ø"/>
              <a:tabLst>
                <a:tab pos="982663" algn="l"/>
              </a:tabLst>
              <a:defRPr/>
            </a:pPr>
            <a:r>
              <a:rPr lang="bg-BG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промени, касаещи данъка върху разходите</a:t>
            </a:r>
          </a:p>
          <a:p>
            <a:pPr marL="531813" indent="450850" algn="just">
              <a:spcBef>
                <a:spcPct val="0"/>
              </a:spcBef>
              <a:buFont typeface="Wingdings" pitchFamily="2" charset="2"/>
              <a:buChar char="Ø"/>
              <a:tabLst>
                <a:tab pos="982663" algn="l"/>
              </a:tabLst>
              <a:defRPr/>
            </a:pPr>
            <a:r>
              <a:rPr lang="bg-BG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промени, касаещи алтернативния данък</a:t>
            </a:r>
          </a:p>
          <a:p>
            <a:pPr marL="531813" indent="450850" algn="just">
              <a:spcBef>
                <a:spcPct val="0"/>
              </a:spcBef>
              <a:buFont typeface="Wingdings" pitchFamily="2" charset="2"/>
              <a:buChar char="Ø"/>
              <a:tabLst>
                <a:tab pos="982663" algn="l"/>
                <a:tab pos="1350963" algn="l"/>
              </a:tabLst>
              <a:defRPr/>
            </a:pPr>
            <a:r>
              <a:rPr lang="bg-BG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удължаване на срокове, свързани с преотстъпване на корпоративен данък </a:t>
            </a:r>
          </a:p>
          <a:p>
            <a:pPr marL="531813" indent="450850" algn="just">
              <a:spcBef>
                <a:spcPct val="0"/>
              </a:spcBef>
              <a:buFont typeface="Wingdings" pitchFamily="2" charset="2"/>
              <a:buChar char="Ø"/>
              <a:tabLst>
                <a:tab pos="982663" algn="l"/>
                <a:tab pos="1350963" algn="l"/>
              </a:tabLst>
              <a:defRPr/>
            </a:pPr>
            <a:r>
              <a:rPr lang="bg-BG" altLang="bg-BG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 изменения</a:t>
            </a:r>
          </a:p>
          <a:p>
            <a:pPr marL="457200" indent="-457200" algn="just" eaLnBrk="1" hangingPunct="1">
              <a:lnSpc>
                <a:spcPct val="150000"/>
              </a:lnSpc>
              <a:buFont typeface="Arial" charset="0"/>
              <a:buNone/>
              <a:defRPr/>
            </a:pPr>
            <a:endParaRPr lang="en-US" altLang="bg-BG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30A035-E2C2-41D4-9910-6CE5A63C4081}" type="slidenum">
              <a:rPr lang="bg-BG"/>
              <a:pPr>
                <a:defRPr/>
              </a:pPr>
              <a:t>2</a:t>
            </a:fld>
            <a:endParaRPr lang="bg-BG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838200" y="1787857"/>
            <a:ext cx="10515600" cy="4389106"/>
          </a:xfrm>
        </p:spPr>
        <p:txBody>
          <a:bodyPr/>
          <a:lstStyle/>
          <a:p>
            <a:pPr algn="ctr">
              <a:buNone/>
            </a:pPr>
            <a:r>
              <a:rPr lang="bg-BG" b="1" dirty="0">
                <a:solidFill>
                  <a:srgbClr val="5DB78C"/>
                </a:solidFill>
              </a:rPr>
              <a:t>Срокът за подаване на ГДД по ЗКПО, в т.ч. за 2020 г., е: </a:t>
            </a:r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3</a:t>
            </a:fld>
            <a:endParaRPr lang="bg-BG"/>
          </a:p>
        </p:txBody>
      </p:sp>
      <p:sp>
        <p:nvSpPr>
          <p:cNvPr id="5" name="Овал 4"/>
          <p:cNvSpPr/>
          <p:nvPr/>
        </p:nvSpPr>
        <p:spPr>
          <a:xfrm>
            <a:off x="1084217" y="2860766"/>
            <a:ext cx="3370217" cy="158060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bg-BG" dirty="0">
                <a:solidFill>
                  <a:srgbClr val="34164A"/>
                </a:solidFill>
                <a:latin typeface="Arial Black" pitchFamily="34" charset="0"/>
              </a:rPr>
              <a:t>от </a:t>
            </a:r>
            <a:r>
              <a:rPr lang="en-US" dirty="0">
                <a:solidFill>
                  <a:srgbClr val="34164A"/>
                </a:solidFill>
                <a:latin typeface="Arial Black" pitchFamily="34" charset="0"/>
              </a:rPr>
              <a:t>1 МАРТ </a:t>
            </a:r>
            <a:r>
              <a:rPr lang="bg-BG" dirty="0">
                <a:solidFill>
                  <a:srgbClr val="34164A"/>
                </a:solidFill>
                <a:latin typeface="Arial Black" pitchFamily="34" charset="0"/>
              </a:rPr>
              <a:t>до</a:t>
            </a:r>
            <a:r>
              <a:rPr lang="en-US" dirty="0">
                <a:solidFill>
                  <a:srgbClr val="34164A"/>
                </a:solidFill>
                <a:latin typeface="Arial Black" pitchFamily="34" charset="0"/>
              </a:rPr>
              <a:t> </a:t>
            </a:r>
            <a:endParaRPr lang="bg-BG" dirty="0">
              <a:solidFill>
                <a:srgbClr val="34164A"/>
              </a:solidFill>
              <a:latin typeface="Arial Black" pitchFamily="34" charset="0"/>
            </a:endParaRPr>
          </a:p>
          <a:p>
            <a:pPr algn="ctr">
              <a:buNone/>
            </a:pPr>
            <a:r>
              <a:rPr lang="en-US" dirty="0">
                <a:solidFill>
                  <a:srgbClr val="34164A"/>
                </a:solidFill>
                <a:latin typeface="Arial Black" pitchFamily="34" charset="0"/>
              </a:rPr>
              <a:t>30 ЮНИ</a:t>
            </a:r>
          </a:p>
        </p:txBody>
      </p:sp>
      <p:sp>
        <p:nvSpPr>
          <p:cNvPr id="9" name="Овал 8"/>
          <p:cNvSpPr/>
          <p:nvPr/>
        </p:nvSpPr>
        <p:spPr>
          <a:xfrm>
            <a:off x="6023428" y="2323782"/>
            <a:ext cx="4349932" cy="101890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по чл. 92, ал.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2 от ЗКПО </a:t>
            </a:r>
          </a:p>
          <a:p>
            <a:pPr algn="ctr"/>
            <a:r>
              <a:rPr lang="bg-BG" i="1" dirty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bg-BG" b="1" i="1" dirty="0">
                <a:solidFill>
                  <a:schemeClr val="accent5">
                    <a:lumMod val="50000"/>
                  </a:schemeClr>
                </a:solidFill>
              </a:rPr>
              <a:t>за корпоративния данък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</a:rPr>
              <a:t>)</a:t>
            </a:r>
            <a:endParaRPr lang="bg-BG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924005" y="3551510"/>
            <a:ext cx="4794069" cy="126709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по чл.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252, ал. 1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от ЗКПО </a:t>
            </a:r>
          </a:p>
          <a:p>
            <a:pPr algn="ctr"/>
            <a:r>
              <a:rPr lang="en-US" b="1" i="1" dirty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bg-BG" b="1" i="1" dirty="0">
                <a:solidFill>
                  <a:schemeClr val="accent5">
                    <a:lumMod val="50000"/>
                  </a:schemeClr>
                </a:solidFill>
              </a:rPr>
              <a:t>за данъка върху приходите на бюджетните предприятия)</a:t>
            </a:r>
            <a:endParaRPr lang="bg-BG" b="1" i="1" dirty="0"/>
          </a:p>
        </p:txBody>
      </p:sp>
      <p:sp>
        <p:nvSpPr>
          <p:cNvPr id="11" name="Овал 10"/>
          <p:cNvSpPr/>
          <p:nvPr/>
        </p:nvSpPr>
        <p:spPr>
          <a:xfrm>
            <a:off x="6061164" y="5001843"/>
            <a:ext cx="4519749" cy="114953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По чл. 259, ал.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2 от ЗКПО</a:t>
            </a:r>
          </a:p>
          <a:p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b="1" i="1" dirty="0">
                <a:solidFill>
                  <a:schemeClr val="accent5">
                    <a:lumMod val="50000"/>
                  </a:schemeClr>
                </a:solidFill>
              </a:rPr>
              <a:t>(за данъка върху дейността от опериране на кораби)</a:t>
            </a:r>
          </a:p>
        </p:txBody>
      </p:sp>
      <p:cxnSp>
        <p:nvCxnSpPr>
          <p:cNvPr id="17" name="Съединител &quot;права стрелка&quot; 16"/>
          <p:cNvCxnSpPr>
            <a:cxnSpLocks/>
          </p:cNvCxnSpPr>
          <p:nvPr/>
        </p:nvCxnSpPr>
        <p:spPr>
          <a:xfrm flipV="1">
            <a:off x="4387273" y="2873828"/>
            <a:ext cx="1536732" cy="40815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ъединител &quot;права стрелка&quot; 18"/>
          <p:cNvCxnSpPr>
            <a:cxnSpLocks/>
          </p:cNvCxnSpPr>
          <p:nvPr/>
        </p:nvCxnSpPr>
        <p:spPr>
          <a:xfrm>
            <a:off x="4517340" y="3848999"/>
            <a:ext cx="1343759" cy="22507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Съединител &quot;права стрелка&quot; 20"/>
          <p:cNvCxnSpPr>
            <a:cxnSpLocks/>
          </p:cNvCxnSpPr>
          <p:nvPr/>
        </p:nvCxnSpPr>
        <p:spPr>
          <a:xfrm>
            <a:off x="4271554" y="4140925"/>
            <a:ext cx="1824446" cy="115151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Текстово поле 14">
            <a:extLst>
              <a:ext uri="{FF2B5EF4-FFF2-40B4-BE49-F238E27FC236}">
                <a16:creationId xmlns:a16="http://schemas.microsoft.com/office/drawing/2014/main" id="{CA238EF4-2055-43F8-86A9-F07AA37CF61F}"/>
              </a:ext>
            </a:extLst>
          </p:cNvPr>
          <p:cNvSpPr txBox="1"/>
          <p:nvPr/>
        </p:nvSpPr>
        <p:spPr>
          <a:xfrm>
            <a:off x="2381250" y="130801"/>
            <a:ext cx="88010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bg-BG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Нови срокове за подаване на годишните данъчни декларации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724943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2">
              <a:buNone/>
            </a:pPr>
            <a:endParaRPr lang="bg-BG" dirty="0">
              <a:solidFill>
                <a:schemeClr val="accent5">
                  <a:lumMod val="50000"/>
                </a:schemeClr>
              </a:solidFill>
            </a:endParaRPr>
          </a:p>
          <a:p>
            <a:pPr lvl="2" algn="ctr">
              <a:buNone/>
            </a:pPr>
            <a:r>
              <a:rPr lang="bg-BG" sz="2800" b="1" dirty="0">
                <a:solidFill>
                  <a:srgbClr val="6BB398"/>
                </a:solidFill>
              </a:rPr>
              <a:t>Срок за подаване на ГОД,</a:t>
            </a:r>
          </a:p>
          <a:p>
            <a:pPr lvl="2" algn="ctr">
              <a:buNone/>
            </a:pPr>
            <a:r>
              <a:rPr lang="bg-BG" sz="2800" b="1" dirty="0">
                <a:solidFill>
                  <a:srgbClr val="6BB398"/>
                </a:solidFill>
              </a:rPr>
              <a:t>който се подава заедно с ГДД, в т.ч. за 2020 г.:</a:t>
            </a:r>
          </a:p>
          <a:p>
            <a:pPr lvl="2" algn="ctr">
              <a:buNone/>
            </a:pPr>
            <a:endParaRPr lang="bg-BG" sz="2800" b="1" dirty="0">
              <a:solidFill>
                <a:srgbClr val="5DB78C"/>
              </a:solidFill>
            </a:endParaRPr>
          </a:p>
          <a:p>
            <a:pPr lvl="2">
              <a:lnSpc>
                <a:spcPct val="110000"/>
              </a:lnSpc>
              <a:buFont typeface="Wingdings" pitchFamily="2" charset="2"/>
              <a:buChar char="Ø"/>
            </a:pPr>
            <a:r>
              <a:rPr lang="bg-BG" sz="2800" b="1" dirty="0">
                <a:solidFill>
                  <a:schemeClr val="accent5">
                    <a:lumMod val="75000"/>
                  </a:schemeClr>
                </a:solidFill>
              </a:rPr>
              <a:t>по чл. 92, ал. 3 от ЗКПО 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Ø"/>
            </a:pPr>
            <a:r>
              <a:rPr lang="bg-BG" sz="2800" b="1" dirty="0">
                <a:solidFill>
                  <a:schemeClr val="accent5">
                    <a:lumMod val="75000"/>
                  </a:schemeClr>
                </a:solidFill>
              </a:rPr>
              <a:t>чл. 252, ал. 2 от ЗКПО 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Ø"/>
            </a:pPr>
            <a:r>
              <a:rPr lang="bg-BG" sz="2800" b="1" dirty="0">
                <a:solidFill>
                  <a:schemeClr val="accent5">
                    <a:lumMod val="75000"/>
                  </a:schemeClr>
                </a:solidFill>
              </a:rPr>
              <a:t>чл. 259, ал. 3 от ЗКПО</a:t>
            </a:r>
          </a:p>
          <a:p>
            <a:pPr lvl="2"/>
            <a:endParaRPr lang="bg-BG" b="1" dirty="0">
              <a:solidFill>
                <a:srgbClr val="7030A0"/>
              </a:solidFill>
            </a:endParaRPr>
          </a:p>
          <a:p>
            <a:pPr algn="ctr"/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>
          <a:xfrm>
            <a:off x="8597537" y="6356350"/>
            <a:ext cx="2743200" cy="365125"/>
          </a:xfrm>
        </p:spPr>
        <p:txBody>
          <a:bodyPr/>
          <a:lstStyle/>
          <a:p>
            <a:fld id="{50B5C888-3C0A-457F-AA9B-D82A6007E643}" type="slidenum">
              <a:rPr lang="bg-BG" smtClean="0"/>
              <a:pPr/>
              <a:t>4</a:t>
            </a:fld>
            <a:endParaRPr lang="bg-BG"/>
          </a:p>
        </p:txBody>
      </p:sp>
      <p:sp>
        <p:nvSpPr>
          <p:cNvPr id="7" name="Овал 6"/>
          <p:cNvSpPr/>
          <p:nvPr/>
        </p:nvSpPr>
        <p:spPr>
          <a:xfrm>
            <a:off x="7124700" y="3400426"/>
            <a:ext cx="2895600" cy="1657349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bg-BG" dirty="0">
                <a:solidFill>
                  <a:srgbClr val="7030A0"/>
                </a:solidFill>
                <a:latin typeface="Arial Black" pitchFamily="34" charset="0"/>
              </a:rPr>
              <a:t>от </a:t>
            </a:r>
            <a:r>
              <a:rPr lang="en-US" dirty="0">
                <a:solidFill>
                  <a:srgbClr val="7030A0"/>
                </a:solidFill>
                <a:latin typeface="Arial Black" pitchFamily="34" charset="0"/>
              </a:rPr>
              <a:t>1 МАРТ </a:t>
            </a:r>
            <a:r>
              <a:rPr lang="bg-BG" dirty="0">
                <a:solidFill>
                  <a:srgbClr val="7030A0"/>
                </a:solidFill>
                <a:latin typeface="Arial Black" pitchFamily="34" charset="0"/>
              </a:rPr>
              <a:t>до</a:t>
            </a:r>
            <a:r>
              <a:rPr lang="en-US" dirty="0">
                <a:solidFill>
                  <a:srgbClr val="7030A0"/>
                </a:solidFill>
                <a:latin typeface="Arial Black" pitchFamily="34" charset="0"/>
              </a:rPr>
              <a:t> </a:t>
            </a:r>
            <a:endParaRPr lang="bg-BG" dirty="0">
              <a:solidFill>
                <a:srgbClr val="7030A0"/>
              </a:solidFill>
              <a:latin typeface="Arial Black" pitchFamily="34" charset="0"/>
            </a:endParaRPr>
          </a:p>
          <a:p>
            <a:pPr algn="ctr">
              <a:buNone/>
            </a:pPr>
            <a:r>
              <a:rPr lang="en-US" dirty="0">
                <a:solidFill>
                  <a:srgbClr val="7030A0"/>
                </a:solidFill>
                <a:latin typeface="Arial Black" pitchFamily="34" charset="0"/>
              </a:rPr>
              <a:t>30 ЮНИ</a:t>
            </a:r>
          </a:p>
        </p:txBody>
      </p:sp>
      <p:sp>
        <p:nvSpPr>
          <p:cNvPr id="11" name="Стрелка надясно 10"/>
          <p:cNvSpPr/>
          <p:nvPr/>
        </p:nvSpPr>
        <p:spPr>
          <a:xfrm>
            <a:off x="5743575" y="4048125"/>
            <a:ext cx="1314450" cy="42862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Текстово поле 7">
            <a:extLst>
              <a:ext uri="{FF2B5EF4-FFF2-40B4-BE49-F238E27FC236}">
                <a16:creationId xmlns:a16="http://schemas.microsoft.com/office/drawing/2014/main" id="{D30EE3A7-CBE2-442C-B513-2B985E39FBE0}"/>
              </a:ext>
            </a:extLst>
          </p:cNvPr>
          <p:cNvSpPr txBox="1"/>
          <p:nvPr/>
        </p:nvSpPr>
        <p:spPr>
          <a:xfrm>
            <a:off x="2447925" y="271462"/>
            <a:ext cx="93535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 срок за подаване на годишния отчет за дейността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bg-BG" dirty="0">
                <a:solidFill>
                  <a:srgbClr val="002060"/>
                </a:solidFill>
              </a:rPr>
              <a:t>Срокът за внасяне на годишните данъци, в т.ч. за 2020 г., е </a:t>
            </a:r>
          </a:p>
          <a:p>
            <a:pPr algn="ctr">
              <a:buNone/>
            </a:pPr>
            <a:r>
              <a:rPr lang="bg-BG" dirty="0">
                <a:solidFill>
                  <a:srgbClr val="002060"/>
                </a:solidFill>
              </a:rPr>
              <a:t> </a:t>
            </a:r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5</a:t>
            </a:fld>
            <a:endParaRPr lang="bg-BG"/>
          </a:p>
        </p:txBody>
      </p:sp>
      <p:sp>
        <p:nvSpPr>
          <p:cNvPr id="5" name="Овал 4"/>
          <p:cNvSpPr/>
          <p:nvPr/>
        </p:nvSpPr>
        <p:spPr>
          <a:xfrm>
            <a:off x="1084217" y="2286000"/>
            <a:ext cx="3370217" cy="163285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bg-BG" sz="2400" dirty="0">
                <a:solidFill>
                  <a:srgbClr val="7030A0"/>
                </a:solidFill>
                <a:latin typeface="Arial Black" pitchFamily="34" charset="0"/>
              </a:rPr>
              <a:t>до</a:t>
            </a:r>
            <a:r>
              <a:rPr lang="en-US" sz="2400" dirty="0">
                <a:solidFill>
                  <a:srgbClr val="7030A0"/>
                </a:solidFill>
                <a:latin typeface="Arial Black" pitchFamily="34" charset="0"/>
              </a:rPr>
              <a:t> </a:t>
            </a:r>
            <a:r>
              <a:rPr lang="en-US" sz="2400">
                <a:solidFill>
                  <a:srgbClr val="7030A0"/>
                </a:solidFill>
                <a:latin typeface="Arial Black" pitchFamily="34" charset="0"/>
              </a:rPr>
              <a:t>30 ЮНИ</a:t>
            </a:r>
            <a:endParaRPr lang="en-US" sz="2400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617028" y="2390503"/>
            <a:ext cx="4349932" cy="97971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по чл. 9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3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 от ЗКПО </a:t>
            </a:r>
          </a:p>
          <a:p>
            <a:pPr algn="ctr"/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</a:rPr>
              <a:t>за корпоративния данък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)</a:t>
            </a:r>
            <a:endParaRPr lang="bg-BG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933629" y="4665639"/>
            <a:ext cx="4075611" cy="135853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по чл.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253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от ЗКПО </a:t>
            </a:r>
          </a:p>
          <a:p>
            <a:pPr algn="ctr"/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за данъка върху приходите на бюджетните предприятия)</a:t>
            </a:r>
            <a:endParaRPr lang="bg-BG" dirty="0"/>
          </a:p>
        </p:txBody>
      </p:sp>
      <p:sp>
        <p:nvSpPr>
          <p:cNvPr id="11" name="Овал 10"/>
          <p:cNvSpPr/>
          <p:nvPr/>
        </p:nvSpPr>
        <p:spPr>
          <a:xfrm>
            <a:off x="1267097" y="4741817"/>
            <a:ext cx="3997233" cy="154141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По чл. 259, ал.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2 от ЗКПО</a:t>
            </a:r>
          </a:p>
          <a:p>
            <a:pPr algn="ctr"/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 (за данъка върху дейността от опериране на кораби)</a:t>
            </a:r>
          </a:p>
        </p:txBody>
      </p:sp>
      <p:cxnSp>
        <p:nvCxnSpPr>
          <p:cNvPr id="17" name="Съединител &quot;права стрелка&quot; 16"/>
          <p:cNvCxnSpPr/>
          <p:nvPr/>
        </p:nvCxnSpPr>
        <p:spPr>
          <a:xfrm flipV="1">
            <a:off x="4487091" y="2968717"/>
            <a:ext cx="1097280" cy="20900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ъединител &quot;права стрелка&quot; 18"/>
          <p:cNvCxnSpPr>
            <a:cxnSpLocks/>
          </p:cNvCxnSpPr>
          <p:nvPr/>
        </p:nvCxnSpPr>
        <p:spPr>
          <a:xfrm>
            <a:off x="4001632" y="3796348"/>
            <a:ext cx="2094368" cy="117400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5833654" y="3521540"/>
            <a:ext cx="4140926" cy="99277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rgbClr val="002060"/>
                </a:solidFill>
              </a:rPr>
              <a:t>По чл. 217, ал. 2 от ЗКПО</a:t>
            </a:r>
            <a:endParaRPr lang="en-US" dirty="0">
              <a:solidFill>
                <a:srgbClr val="002060"/>
              </a:solidFill>
            </a:endParaRPr>
          </a:p>
          <a:p>
            <a:pPr algn="ctr"/>
            <a:r>
              <a:rPr lang="en-US" dirty="0">
                <a:solidFill>
                  <a:srgbClr val="002060"/>
                </a:solidFill>
              </a:rPr>
              <a:t> (</a:t>
            </a:r>
            <a:r>
              <a:rPr lang="bg-BG" dirty="0">
                <a:solidFill>
                  <a:srgbClr val="002060"/>
                </a:solidFill>
              </a:rPr>
              <a:t>данъка върху разходите</a:t>
            </a:r>
            <a:r>
              <a:rPr lang="en-US" dirty="0">
                <a:solidFill>
                  <a:srgbClr val="002060"/>
                </a:solidFill>
              </a:rPr>
              <a:t>)</a:t>
            </a:r>
            <a:endParaRPr lang="bg-BG" dirty="0"/>
          </a:p>
        </p:txBody>
      </p:sp>
      <p:cxnSp>
        <p:nvCxnSpPr>
          <p:cNvPr id="18" name="Съединител &quot;права стрелка&quot; 17"/>
          <p:cNvCxnSpPr>
            <a:cxnSpLocks/>
          </p:cNvCxnSpPr>
          <p:nvPr/>
        </p:nvCxnSpPr>
        <p:spPr>
          <a:xfrm>
            <a:off x="4341396" y="3536433"/>
            <a:ext cx="1423852" cy="35318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Съединител &quot;права стрелка&quot; 21"/>
          <p:cNvCxnSpPr>
            <a:endCxn id="11" idx="0"/>
          </p:cNvCxnSpPr>
          <p:nvPr/>
        </p:nvCxnSpPr>
        <p:spPr>
          <a:xfrm rot="16200000" flipH="1">
            <a:off x="2769326" y="4245429"/>
            <a:ext cx="770708" cy="22206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Текстово поле 15">
            <a:extLst>
              <a:ext uri="{FF2B5EF4-FFF2-40B4-BE49-F238E27FC236}">
                <a16:creationId xmlns:a16="http://schemas.microsoft.com/office/drawing/2014/main" id="{AE43470F-6378-4A74-AF33-FA8DDCA253A5}"/>
              </a:ext>
            </a:extLst>
          </p:cNvPr>
          <p:cNvSpPr txBox="1"/>
          <p:nvPr/>
        </p:nvSpPr>
        <p:spPr>
          <a:xfrm>
            <a:off x="2486026" y="280616"/>
            <a:ext cx="88677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Промяна в сроковете за внасяне на данъка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Отпада ГДД по чл. 219, ал. 4 </a:t>
            </a:r>
            <a:r>
              <a:rPr lang="bg-BG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отм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- ДВ,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69 от 2020 г.)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 която се декларираше данъкът върху приходите от помощни и спомагателни дейности по смисъла на </a:t>
            </a:r>
            <a:r>
              <a:rPr lang="bg-BG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Закона за хазарта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лицата, извършващи хазартна дейност от игри, при които залогът за участие е чрез цената на телефонна или друга електронна съобщителна услуга. (</a:t>
            </a:r>
            <a:r>
              <a:rPr lang="bg-BG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няма да се подава и за 2020 г.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Тези лица обаче </a:t>
            </a:r>
            <a:r>
              <a:rPr lang="bg-BG" b="1" dirty="0">
                <a:solidFill>
                  <a:srgbClr val="5DB78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подават ГОД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съгласно чл. 219, ал. 5, като срокът, в т.ч. за 2020 г., за подаването му е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МАРТ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 ЮНИ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6</a:t>
            </a:fld>
            <a:endParaRPr lang="bg-BG"/>
          </a:p>
        </p:txBody>
      </p:sp>
      <p:sp>
        <p:nvSpPr>
          <p:cNvPr id="6" name="Текстово поле 5">
            <a:extLst>
              <a:ext uri="{FF2B5EF4-FFF2-40B4-BE49-F238E27FC236}">
                <a16:creationId xmlns:a16="http://schemas.microsoft.com/office/drawing/2014/main" id="{6F56B97F-54E9-43FB-9AD4-832230356A7F}"/>
              </a:ext>
            </a:extLst>
          </p:cNvPr>
          <p:cNvSpPr txBox="1"/>
          <p:nvPr/>
        </p:nvSpPr>
        <p:spPr>
          <a:xfrm>
            <a:off x="2276475" y="136525"/>
            <a:ext cx="90773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Годишна данъчна декларация по чл. 219, ал. 4 от ЗКПО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838200" y="1825625"/>
            <a:ext cx="10816988" cy="473894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  </a:t>
            </a:r>
            <a:endParaRPr lang="bg-BG" b="1" dirty="0">
              <a:solidFill>
                <a:srgbClr val="5DB78C"/>
              </a:solidFill>
            </a:endParaRPr>
          </a:p>
          <a:p>
            <a:pPr>
              <a:buNone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  </a:t>
            </a:r>
          </a:p>
          <a:p>
            <a:pPr marL="0" lvl="0" indent="0">
              <a:buNone/>
            </a:pPr>
            <a:endParaRPr lang="bg-BG" sz="16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bg-BG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 2021 г.:</a:t>
            </a:r>
          </a:p>
          <a:p>
            <a:pPr marL="273050" lvl="0" indent="-2730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Ø"/>
              <a:tabLst>
                <a:tab pos="273050" algn="l"/>
                <a:tab pos="531813" algn="l"/>
              </a:tabLst>
            </a:pP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 не правят 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лицата, чиито нетни приходи от продажби за </a:t>
            </a:r>
            <a:r>
              <a:rPr lang="bg-BG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годината преди предходната година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(2019 г.)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превишават 300 000 лв.</a:t>
            </a:r>
          </a:p>
          <a:p>
            <a:pPr marL="273050" lvl="0" indent="-2730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Ø"/>
              <a:tabLst>
                <a:tab pos="531813" algn="l"/>
              </a:tabLst>
            </a:pP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Месечни АВ правят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лицата, чиито нетни приходи от продажби </a:t>
            </a:r>
            <a:r>
              <a:rPr lang="bg-BG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годината преди предходната година 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 г.)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превишават 3 000 000 лв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Ø"/>
              <a:tabLst>
                <a:tab pos="531813" algn="l"/>
              </a:tabLst>
            </a:pP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Тримесечни АВ правят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лицата, чиито нетни приходи от продажби </a:t>
            </a:r>
            <a:r>
              <a:rPr lang="bg-BG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годината преди предходната година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 г.) са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300 000,01 лв. до 3 000 </a:t>
            </a:r>
            <a:r>
              <a:rPr lang="bg-BG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000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лв. включително.</a:t>
            </a:r>
          </a:p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7</a:t>
            </a:fld>
            <a:endParaRPr lang="bg-BG"/>
          </a:p>
        </p:txBody>
      </p:sp>
      <p:sp>
        <p:nvSpPr>
          <p:cNvPr id="6" name="Правоъгълник 5"/>
          <p:cNvSpPr/>
          <p:nvPr/>
        </p:nvSpPr>
        <p:spPr>
          <a:xfrm>
            <a:off x="1714500" y="1923195"/>
            <a:ext cx="10174690" cy="9057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ПРАВИЛО: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вземат се предвид нетните приходи от продажби </a:t>
            </a:r>
            <a:r>
              <a:rPr lang="bg-BG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годината преди предходната година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не за предходната година, както беше досега: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4280" y="1856693"/>
            <a:ext cx="1521709" cy="10387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Текстово поле 7">
            <a:extLst>
              <a:ext uri="{FF2B5EF4-FFF2-40B4-BE49-F238E27FC236}">
                <a16:creationId xmlns:a16="http://schemas.microsoft.com/office/drawing/2014/main" id="{E0C92B89-B538-4FE2-8604-3B9B6199D74D}"/>
              </a:ext>
            </a:extLst>
          </p:cNvPr>
          <p:cNvSpPr txBox="1"/>
          <p:nvPr/>
        </p:nvSpPr>
        <p:spPr>
          <a:xfrm>
            <a:off x="2200276" y="136525"/>
            <a:ext cx="945491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Промяна на базата, въз основа на която се определя задължението за АВ, съответно видът на АВ 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bg-BG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чл. 83 от ЗКПО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bg-BG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219200" y="1806575"/>
            <a:ext cx="10218964" cy="4351338"/>
          </a:xfrm>
        </p:spPr>
        <p:txBody>
          <a:bodyPr>
            <a:normAutofit lnSpcReduction="10000"/>
          </a:bodyPr>
          <a:lstStyle/>
          <a:p>
            <a:pPr marL="361950" indent="-361950" algn="just">
              <a:lnSpc>
                <a:spcPct val="110000"/>
              </a:lnSpc>
              <a:spcBef>
                <a:spcPts val="0"/>
              </a:spcBef>
            </a:pPr>
            <a:r>
              <a:rPr lang="bg-BG" sz="2400" dirty="0">
                <a:solidFill>
                  <a:srgbClr val="34164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 за текущата година ще се декларират с декларация по образец по чл. 87а и чл. 88 </a:t>
            </a:r>
            <a:r>
              <a:rPr lang="bg-BG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bg-BG" sz="2400" b="1" dirty="0">
                <a:solidFill>
                  <a:srgbClr val="2F6B4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т.е. в една декларация</a:t>
            </a:r>
          </a:p>
          <a:p>
            <a:pPr algn="ctr">
              <a:spcBef>
                <a:spcPts val="600"/>
              </a:spcBef>
              <a:buNone/>
            </a:pPr>
            <a:endParaRPr lang="bg-BG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buNone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за първоначално деклариране </a:t>
            </a:r>
          </a:p>
          <a:p>
            <a:pPr>
              <a:spcBef>
                <a:spcPts val="600"/>
              </a:spcBef>
              <a:buNone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endParaRPr lang="bg-BG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buNone/>
            </a:pP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и за промени на АВ</a:t>
            </a:r>
          </a:p>
          <a:p>
            <a:pPr>
              <a:spcBef>
                <a:spcPts val="600"/>
              </a:spcBef>
              <a:buNone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endParaRPr lang="bg-BG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152650" indent="-2152650">
              <a:spcBef>
                <a:spcPts val="600"/>
              </a:spcBef>
              <a:buNone/>
            </a:pP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33625" indent="-2333625">
              <a:spcBef>
                <a:spcPts val="600"/>
              </a:spcBef>
              <a:buNone/>
            </a:pPr>
            <a:endParaRPr lang="bg-BG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600"/>
              </a:spcBef>
              <a:buNone/>
            </a:pPr>
            <a:r>
              <a:rPr lang="bg-BG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Предстои промяна на образеца на декларация по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чл. 87а и чл. 88 от ЗКПО.</a:t>
            </a:r>
            <a:endParaRPr lang="bg-BG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8</a:t>
            </a:fld>
            <a:endParaRPr lang="bg-BG"/>
          </a:p>
        </p:txBody>
      </p:sp>
      <p:sp>
        <p:nvSpPr>
          <p:cNvPr id="10" name="Стрелка надясно 9"/>
          <p:cNvSpPr/>
          <p:nvPr/>
        </p:nvSpPr>
        <p:spPr>
          <a:xfrm>
            <a:off x="1802833" y="3024052"/>
            <a:ext cx="1376771" cy="404948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Стрелка надясно 10"/>
          <p:cNvSpPr/>
          <p:nvPr/>
        </p:nvSpPr>
        <p:spPr>
          <a:xfrm>
            <a:off x="1776855" y="3697333"/>
            <a:ext cx="1406434" cy="41801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8" name="Picture 7" descr="Image result for внима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61" y="4946197"/>
            <a:ext cx="900339" cy="787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лавие 5">
            <a:extLst>
              <a:ext uri="{FF2B5EF4-FFF2-40B4-BE49-F238E27FC236}">
                <a16:creationId xmlns:a16="http://schemas.microsoft.com/office/drawing/2014/main" id="{48B390FE-7338-40FA-99A0-0169911C4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699" y="282575"/>
            <a:ext cx="9591675" cy="1325563"/>
          </a:xfrm>
        </p:spPr>
        <p:txBody>
          <a:bodyPr/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Промени в реда за деклариране на</a:t>
            </a:r>
            <a:br>
              <a:rPr lang="bg-BG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авансовите вноски за 2021 г.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14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946F872-D9A3-4841-8BAE-479F15EFFE36}" type="slidenum">
              <a:rPr lang="bg-BG" altLang="en-US" smtClean="0">
                <a:solidFill>
                  <a:srgbClr val="045C75"/>
                </a:solidFill>
                <a:latin typeface="Times New Roman" panose="02020603050405020304" pitchFamily="18" charset="0"/>
              </a:rPr>
              <a:pPr/>
              <a:t>9</a:t>
            </a:fld>
            <a:endParaRPr lang="bg-BG" altLang="en-US">
              <a:solidFill>
                <a:srgbClr val="045C75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Content Placeholder 16"/>
          <p:cNvSpPr txBox="1">
            <a:spLocks/>
          </p:cNvSpPr>
          <p:nvPr/>
        </p:nvSpPr>
        <p:spPr>
          <a:xfrm>
            <a:off x="681516" y="857232"/>
            <a:ext cx="10884412" cy="5572163"/>
          </a:xfrm>
          <a:prstGeom prst="rect">
            <a:avLst/>
          </a:prstGeom>
        </p:spPr>
        <p:txBody>
          <a:bodyPr lIns="45720" rIns="45720"/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buClr>
                <a:srgbClr val="31DB9A"/>
              </a:buClr>
              <a:buFont typeface="Tw Cen MT" panose="020B0602020104020603" pitchFamily="34" charset="0"/>
              <a:buNone/>
              <a:defRPr/>
            </a:pPr>
            <a:endParaRPr lang="bg-BG" sz="1400" b="1" dirty="0">
              <a:ln w="1905"/>
              <a:gradFill>
                <a:gsLst>
                  <a:gs pos="0">
                    <a:srgbClr val="62A39F">
                      <a:shade val="20000"/>
                      <a:satMod val="200000"/>
                    </a:srgbClr>
                  </a:gs>
                  <a:gs pos="78000">
                    <a:srgbClr val="62A39F">
                      <a:tint val="90000"/>
                      <a:shade val="89000"/>
                      <a:satMod val="220000"/>
                    </a:srgbClr>
                  </a:gs>
                  <a:gs pos="100000">
                    <a:srgbClr val="62A39F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 fontAlgn="auto">
              <a:lnSpc>
                <a:spcPct val="107000"/>
              </a:lnSpc>
              <a:spcAft>
                <a:spcPts val="800"/>
              </a:spcAft>
              <a:buClr>
                <a:srgbClr val="1CADE4"/>
              </a:buClr>
              <a:buFont typeface="Tw Cen MT" panose="020B0602020104020603" pitchFamily="34" charset="0"/>
              <a:buNone/>
              <a:defRPr/>
            </a:pPr>
            <a:endParaRPr lang="bg-BG" sz="2000" dirty="0">
              <a:solidFill>
                <a:sysClr val="windowText" lastClr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fontAlgn="auto">
              <a:buClr>
                <a:srgbClr val="1CADE4"/>
              </a:buClr>
              <a:buFont typeface="Tw Cen MT" panose="020B0602020104020603" pitchFamily="34" charset="0"/>
              <a:buNone/>
              <a:defRPr/>
            </a:pPr>
            <a:r>
              <a:rPr lang="en-US" sz="2000" b="1" dirty="0">
                <a:ln w="1905"/>
                <a:gradFill>
                  <a:gsLst>
                    <a:gs pos="0">
                      <a:srgbClr val="62A39F">
                        <a:shade val="20000"/>
                        <a:satMod val="200000"/>
                      </a:srgbClr>
                    </a:gs>
                    <a:gs pos="78000">
                      <a:srgbClr val="62A39F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62A39F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bg-BG" sz="2000" i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buClr>
                <a:srgbClr val="31DB9A"/>
              </a:buClr>
              <a:buFont typeface="Tw Cen MT" panose="020B0602020104020603" pitchFamily="34" charset="0"/>
              <a:buNone/>
              <a:defRPr/>
            </a:pPr>
            <a:endParaRPr lang="bg-BG" sz="14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buClr>
                <a:srgbClr val="31DB9A"/>
              </a:buClr>
              <a:buFont typeface="Wingdings" pitchFamily="2" charset="2"/>
              <a:buChar char="§"/>
              <a:defRPr/>
            </a:pPr>
            <a:endParaRPr lang="bg-BG" sz="1400" dirty="0">
              <a:solidFill>
                <a:sysClr val="windowText" lastClr="000000"/>
              </a:solidFill>
              <a:latin typeface="Times New Roman" pitchFamily="18" charset="0"/>
            </a:endParaRPr>
          </a:p>
        </p:txBody>
      </p:sp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6A19DE64-CDAE-415F-B5AB-DE80987BA49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41246" y="2984302"/>
            <a:ext cx="9678155" cy="3724907"/>
          </a:xfrm>
          <a:prstGeom prst="rect">
            <a:avLst/>
          </a:prstGeom>
        </p:spPr>
      </p:pic>
      <p:pic>
        <p:nvPicPr>
          <p:cNvPr id="22" name="Picture 2">
            <a:extLst>
              <a:ext uri="{FF2B5EF4-FFF2-40B4-BE49-F238E27FC236}">
                <a16:creationId xmlns:a16="http://schemas.microsoft.com/office/drawing/2014/main" id="{BF5AB717-DAAC-4B01-BE27-B639E8D78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049" y="1811585"/>
            <a:ext cx="548957" cy="7446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Право съединение 10">
            <a:extLst>
              <a:ext uri="{FF2B5EF4-FFF2-40B4-BE49-F238E27FC236}">
                <a16:creationId xmlns:a16="http://schemas.microsoft.com/office/drawing/2014/main" id="{DBE07775-CA11-41E1-8BD1-A84A3EB2212D}"/>
              </a:ext>
            </a:extLst>
          </p:cNvPr>
          <p:cNvCxnSpPr>
            <a:cxnSpLocks/>
          </p:cNvCxnSpPr>
          <p:nvPr/>
        </p:nvCxnSpPr>
        <p:spPr>
          <a:xfrm flipV="1">
            <a:off x="838200" y="2887538"/>
            <a:ext cx="9484106" cy="3555925"/>
          </a:xfrm>
          <a:prstGeom prst="line">
            <a:avLst/>
          </a:prstGeom>
          <a:ln w="44450"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Право съединение 24">
            <a:extLst>
              <a:ext uri="{FF2B5EF4-FFF2-40B4-BE49-F238E27FC236}">
                <a16:creationId xmlns:a16="http://schemas.microsoft.com/office/drawing/2014/main" id="{C58D3E24-69A8-4A1D-98AA-5184E235F4CF}"/>
              </a:ext>
            </a:extLst>
          </p:cNvPr>
          <p:cNvCxnSpPr>
            <a:cxnSpLocks/>
          </p:cNvCxnSpPr>
          <p:nvPr/>
        </p:nvCxnSpPr>
        <p:spPr>
          <a:xfrm flipH="1" flipV="1">
            <a:off x="1082690" y="2818245"/>
            <a:ext cx="9782813" cy="3649250"/>
          </a:xfrm>
          <a:prstGeom prst="line">
            <a:avLst/>
          </a:prstGeom>
          <a:ln w="44450"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Текстово поле 9">
            <a:extLst>
              <a:ext uri="{FF2B5EF4-FFF2-40B4-BE49-F238E27FC236}">
                <a16:creationId xmlns:a16="http://schemas.microsoft.com/office/drawing/2014/main" id="{332BD741-7DFF-445D-9A30-23C8A9BCFC4D}"/>
              </a:ext>
            </a:extLst>
          </p:cNvPr>
          <p:cNvSpPr txBox="1"/>
          <p:nvPr/>
        </p:nvSpPr>
        <p:spPr>
          <a:xfrm>
            <a:off x="2106980" y="1750381"/>
            <a:ext cx="89039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 вече няма да се декларират в ГДД по чл. 92 за предходната година.</a:t>
            </a:r>
            <a:endParaRPr lang="bg-BG" sz="2800" dirty="0"/>
          </a:p>
        </p:txBody>
      </p:sp>
      <p:sp>
        <p:nvSpPr>
          <p:cNvPr id="3" name="Заглавие 2">
            <a:extLst>
              <a:ext uri="{FF2B5EF4-FFF2-40B4-BE49-F238E27FC236}">
                <a16:creationId xmlns:a16="http://schemas.microsoft.com/office/drawing/2014/main" id="{23B7E247-D41C-41E4-ADAE-4CAAF2F8C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6980" y="194450"/>
            <a:ext cx="9875470" cy="1325563"/>
          </a:xfrm>
        </p:spPr>
        <p:txBody>
          <a:bodyPr/>
          <a:lstStyle/>
          <a:p>
            <a:r>
              <a:rPr lang="bg-BG" sz="32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ОТПАДАНЕ на частта от ГДД по чл. 92 от ЗКПО за деклариране на авансовите вноски за текущата година </a:t>
            </a:r>
            <a:endParaRPr lang="bg-BG" sz="4000" dirty="0"/>
          </a:p>
        </p:txBody>
      </p:sp>
    </p:spTree>
    <p:extLst>
      <p:ext uri="{BB962C8B-B14F-4D97-AF65-F5344CB8AC3E}">
        <p14:creationId xmlns:p14="http://schemas.microsoft.com/office/powerpoint/2010/main" val="652406597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10</a:t>
            </a:fld>
            <a:endParaRPr lang="bg-BG"/>
          </a:p>
        </p:txBody>
      </p:sp>
      <p:sp>
        <p:nvSpPr>
          <p:cNvPr id="6" name="Закръглен правоъгълник 5"/>
          <p:cNvSpPr/>
          <p:nvPr/>
        </p:nvSpPr>
        <p:spPr>
          <a:xfrm>
            <a:off x="1343507" y="2453834"/>
            <a:ext cx="3646026" cy="106487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1 МАРТ до 15 АПРИЛ </a:t>
            </a:r>
          </a:p>
          <a:p>
            <a:pPr algn="ctr"/>
            <a:r>
              <a:rPr lang="bg-BG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ТЕКУЩАТА ГОДИНА </a:t>
            </a:r>
          </a:p>
        </p:txBody>
      </p:sp>
      <p:sp>
        <p:nvSpPr>
          <p:cNvPr id="8" name="Овал 7"/>
          <p:cNvSpPr/>
          <p:nvPr/>
        </p:nvSpPr>
        <p:spPr>
          <a:xfrm>
            <a:off x="6838949" y="2025570"/>
            <a:ext cx="3533349" cy="1932973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Деклариране съгласно</a:t>
            </a:r>
          </a:p>
          <a:p>
            <a:pPr algn="ctr"/>
            <a:r>
              <a:rPr lang="bg-BG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чл. 87а на вида и размера на АВ за текущата година</a:t>
            </a:r>
          </a:p>
        </p:txBody>
      </p:sp>
      <p:sp>
        <p:nvSpPr>
          <p:cNvPr id="9" name="Закръглен правоъгълник 8"/>
          <p:cNvSpPr/>
          <p:nvPr/>
        </p:nvSpPr>
        <p:spPr>
          <a:xfrm>
            <a:off x="559559" y="4519913"/>
            <a:ext cx="3161097" cy="10995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срок до </a:t>
            </a:r>
            <a:r>
              <a:rPr lang="bg-BG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НОЕМВРИ</a:t>
            </a:r>
            <a:r>
              <a:rPr lang="bg-BG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Овал 10"/>
          <p:cNvSpPr/>
          <p:nvPr/>
        </p:nvSpPr>
        <p:spPr>
          <a:xfrm>
            <a:off x="4653888" y="4143737"/>
            <a:ext cx="3193748" cy="195612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ДЗЛ могат да подават декларация съгласно</a:t>
            </a:r>
          </a:p>
          <a:p>
            <a:pPr algn="ctr"/>
            <a:r>
              <a:rPr lang="bg-BG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чл. 88 за промени на АВ</a:t>
            </a:r>
          </a:p>
        </p:txBody>
      </p:sp>
      <p:sp>
        <p:nvSpPr>
          <p:cNvPr id="13" name="Закръглен правоъгълник 12"/>
          <p:cNvSpPr/>
          <p:nvPr/>
        </p:nvSpPr>
        <p:spPr>
          <a:xfrm>
            <a:off x="8484243" y="4409954"/>
            <a:ext cx="2801074" cy="134266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bg-BG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следва да е подадена в срока за извършване на съответната АВ </a:t>
            </a:r>
          </a:p>
        </p:txBody>
      </p:sp>
      <p:sp>
        <p:nvSpPr>
          <p:cNvPr id="14" name="Стрелка надясно 13"/>
          <p:cNvSpPr/>
          <p:nvPr/>
        </p:nvSpPr>
        <p:spPr>
          <a:xfrm>
            <a:off x="3868969" y="4948176"/>
            <a:ext cx="636606" cy="3472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cxnSp>
        <p:nvCxnSpPr>
          <p:cNvPr id="18" name="Съединение с чупка 17"/>
          <p:cNvCxnSpPr/>
          <p:nvPr/>
        </p:nvCxnSpPr>
        <p:spPr>
          <a:xfrm>
            <a:off x="7685590" y="4519913"/>
            <a:ext cx="798653" cy="601884"/>
          </a:xfrm>
          <a:prstGeom prst="bent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трелка надясно 18"/>
          <p:cNvSpPr/>
          <p:nvPr/>
        </p:nvSpPr>
        <p:spPr>
          <a:xfrm>
            <a:off x="5208608" y="2847372"/>
            <a:ext cx="1192192" cy="2893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" name="Заглавие 2">
            <a:extLst>
              <a:ext uri="{FF2B5EF4-FFF2-40B4-BE49-F238E27FC236}">
                <a16:creationId xmlns:a16="http://schemas.microsoft.com/office/drawing/2014/main" id="{F49BEA60-C083-4AE5-B66B-3B153BBCC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5524" y="365125"/>
            <a:ext cx="9058275" cy="1325563"/>
          </a:xfrm>
        </p:spPr>
        <p:txBody>
          <a:bodyPr/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Промени в сроковете за деклариране на </a:t>
            </a:r>
            <a:br>
              <a:rPr lang="bg-BG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авансовите вноски за 2021 г.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19467" y="1681160"/>
            <a:ext cx="11158182" cy="5040315"/>
          </a:xfrm>
        </p:spPr>
        <p:txBody>
          <a:bodyPr>
            <a:normAutofit fontScale="32500" lnSpcReduction="20000"/>
          </a:bodyPr>
          <a:lstStyle/>
          <a:p>
            <a:pPr marL="0" lvl="0" algn="just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US" sz="6200" dirty="0">
                <a:solidFill>
                  <a:schemeClr val="accent5">
                    <a:lumMod val="50000"/>
                  </a:schemeClr>
                </a:solidFill>
              </a:rPr>
              <a:t>   </a:t>
            </a:r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месеците януари, февруари и март - в срок до 15 април на текущата календарна година </a:t>
            </a:r>
            <a:r>
              <a:rPr lang="en-US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непроменено) </a:t>
            </a:r>
          </a:p>
          <a:p>
            <a:pPr marL="0" lvl="0" algn="just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US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месеците </a:t>
            </a:r>
            <a:r>
              <a:rPr lang="bg-BG" sz="7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април до ноември</a:t>
            </a:r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 срок до 15-о число на месеца, за който се отнасят</a:t>
            </a:r>
          </a:p>
          <a:p>
            <a:pPr marL="0" lvl="0" algn="just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за месец </a:t>
            </a:r>
            <a:r>
              <a:rPr lang="bg-BG" sz="7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декември – в срок до 1 декември</a:t>
            </a:r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текущата календарна година</a:t>
            </a:r>
            <a:endParaRPr lang="bg-BG" sz="7400" dirty="0">
              <a:solidFill>
                <a:schemeClr val="accent5">
                  <a:lumMod val="50000"/>
                </a:schemeClr>
              </a:solidFill>
            </a:endParaRPr>
          </a:p>
          <a:p>
            <a:pPr marL="0" lvl="0">
              <a:spcBef>
                <a:spcPts val="0"/>
              </a:spcBef>
              <a:buNone/>
            </a:pPr>
            <a:endParaRPr lang="bg-BG" sz="7400" dirty="0">
              <a:solidFill>
                <a:schemeClr val="accent5">
                  <a:lumMod val="50000"/>
                </a:schemeClr>
              </a:solidFill>
            </a:endParaRPr>
          </a:p>
          <a:p>
            <a:pPr marL="0" lvl="0">
              <a:spcBef>
                <a:spcPts val="0"/>
              </a:spcBef>
              <a:buNone/>
            </a:pPr>
            <a:endParaRPr lang="bg-BG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0" lvl="0">
              <a:spcBef>
                <a:spcPts val="0"/>
              </a:spcBef>
              <a:buNone/>
            </a:pPr>
            <a:endParaRPr lang="bg-BG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0" lvl="0">
              <a:spcBef>
                <a:spcPts val="0"/>
              </a:spcBef>
              <a:buNone/>
            </a:pPr>
            <a:endParaRPr lang="bg-BG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0" lvl="0">
              <a:spcBef>
                <a:spcPts val="0"/>
              </a:spcBef>
              <a:buNone/>
            </a:pPr>
            <a:endParaRPr lang="bg-BG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0" lvl="0">
              <a:spcBef>
                <a:spcPts val="0"/>
              </a:spcBef>
              <a:buNone/>
            </a:pPr>
            <a:endParaRPr lang="bg-BG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0" lvl="0">
              <a:spcBef>
                <a:spcPts val="0"/>
              </a:spcBef>
              <a:buNone/>
            </a:pPr>
            <a:endParaRPr lang="en-US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0" lvl="0">
              <a:spcBef>
                <a:spcPts val="0"/>
              </a:spcBef>
              <a:buNone/>
            </a:pPr>
            <a:endParaRPr lang="en-US" sz="1600" dirty="0">
              <a:solidFill>
                <a:schemeClr val="accent5">
                  <a:lumMod val="50000"/>
                </a:schemeClr>
              </a:solidFill>
            </a:endParaRPr>
          </a:p>
          <a:p>
            <a:pPr marL="0" lvl="0">
              <a:spcBef>
                <a:spcPts val="0"/>
              </a:spcBef>
              <a:buNone/>
            </a:pPr>
            <a:endParaRPr lang="en-US" sz="1200" dirty="0">
              <a:solidFill>
                <a:schemeClr val="accent5">
                  <a:lumMod val="50000"/>
                </a:schemeClr>
              </a:solidFill>
            </a:endParaRPr>
          </a:p>
          <a:p>
            <a:pPr marL="0" lvl="0">
              <a:spcBef>
                <a:spcPts val="0"/>
              </a:spcBef>
              <a:buNone/>
            </a:pPr>
            <a:endParaRPr lang="en-US" sz="12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  <a:tabLst>
                <a:tab pos="273050" algn="l"/>
              </a:tabLst>
            </a:pPr>
            <a:r>
              <a:rPr lang="en-US" sz="7400" dirty="0"/>
              <a:t> </a:t>
            </a:r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първото и второто тримесечие се внасят до 15-о число на месеца следващ</a:t>
            </a:r>
            <a:r>
              <a:rPr lang="en-US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тримесечието, за което се отнасят (непроменено)</a:t>
            </a:r>
          </a:p>
          <a:p>
            <a:pPr lvl="0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третото тримесечие - в срок до </a:t>
            </a:r>
            <a:r>
              <a:rPr lang="bg-BG" sz="7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декември</a:t>
            </a:r>
            <a:endParaRPr lang="bg-BG" sz="7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bg-BG" sz="7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четвъртото тримесечие не се прави тримесечна авансова вноска (непроменено)</a:t>
            </a:r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11</a:t>
            </a:fld>
            <a:endParaRPr lang="bg-BG"/>
          </a:p>
        </p:txBody>
      </p:sp>
      <p:sp>
        <p:nvSpPr>
          <p:cNvPr id="7" name="Правоъгълник 6"/>
          <p:cNvSpPr/>
          <p:nvPr/>
        </p:nvSpPr>
        <p:spPr>
          <a:xfrm>
            <a:off x="3390900" y="2413338"/>
            <a:ext cx="828674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          </a:t>
            </a:r>
          </a:p>
          <a:p>
            <a:pPr lvl="0"/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  </a:t>
            </a:r>
            <a:endParaRPr lang="bg-BG" dirty="0"/>
          </a:p>
        </p:txBody>
      </p:sp>
      <p:sp>
        <p:nvSpPr>
          <p:cNvPr id="13" name="Овал 12"/>
          <p:cNvSpPr/>
          <p:nvPr/>
        </p:nvSpPr>
        <p:spPr>
          <a:xfrm>
            <a:off x="3067050" y="1035389"/>
            <a:ext cx="6391275" cy="60605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МЕСЕЧНИ АВАНСОВИ ВНОСКИ</a:t>
            </a:r>
            <a:endParaRPr lang="bg-B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1788283" y="3866213"/>
            <a:ext cx="7670042" cy="65407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ТРИМЕСЕЧНИ АВАНСОВИ ВНОСКИ</a:t>
            </a:r>
            <a:endParaRPr lang="bg-B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Текстово поле 11">
            <a:extLst>
              <a:ext uri="{FF2B5EF4-FFF2-40B4-BE49-F238E27FC236}">
                <a16:creationId xmlns:a16="http://schemas.microsoft.com/office/drawing/2014/main" id="{12D1F578-69D4-44A7-89BA-A3CC0D5F3185}"/>
              </a:ext>
            </a:extLst>
          </p:cNvPr>
          <p:cNvSpPr txBox="1"/>
          <p:nvPr/>
        </p:nvSpPr>
        <p:spPr>
          <a:xfrm>
            <a:off x="2222878" y="195926"/>
            <a:ext cx="93690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Промени в сроковете за внасяне на АВ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bg-BG" dirty="0">
                <a:solidFill>
                  <a:srgbClr val="FF0000"/>
                </a:solidFill>
              </a:rPr>
              <a:t>   </a:t>
            </a:r>
            <a:endParaRPr lang="bg-BG" sz="2400" dirty="0">
              <a:solidFill>
                <a:srgbClr val="68BC94"/>
              </a:solidFill>
              <a:latin typeface="Arial Black" pitchFamily="34" charset="0"/>
            </a:endParaRPr>
          </a:p>
          <a:p>
            <a:pPr lvl="0">
              <a:lnSpc>
                <a:spcPct val="100000"/>
              </a:lnSpc>
              <a:buFont typeface="Wingdings" pitchFamily="2" charset="2"/>
              <a:buChar char="Ø"/>
            </a:pP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навсякъде думите „20 на сто“ се заменят с „25 на сто“, а „0,2“ с „0,25“.</a:t>
            </a:r>
          </a:p>
          <a:p>
            <a:pPr lvl="0">
              <a:lnSpc>
                <a:spcPct val="100000"/>
              </a:lnSpc>
              <a:buFont typeface="Wingdings" pitchFamily="2" charset="2"/>
              <a:buChar char="Ø"/>
            </a:pPr>
            <a:endParaRPr lang="bg-BG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чл. 89, ал. 1 от ЗКПО: Когато дължимият годишен корпоративен данък надвиши с над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на сто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сумата от определените месечни авансови вноски за съответната година или когато 75 на сто от дължимия годишен корпоративен данък надвиши с над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на сто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сумата от определените тримесечни авансови вноски за съответната година, върху </a:t>
            </a:r>
            <a:r>
              <a:rPr lang="bg-BG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превишението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над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на сто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 дължи лихва.</a:t>
            </a:r>
          </a:p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12</a:t>
            </a:fld>
            <a:endParaRPr lang="bg-BG"/>
          </a:p>
        </p:txBody>
      </p:sp>
      <p:sp>
        <p:nvSpPr>
          <p:cNvPr id="6" name="Заглавие 5">
            <a:extLst>
              <a:ext uri="{FF2B5EF4-FFF2-40B4-BE49-F238E27FC236}">
                <a16:creationId xmlns:a16="http://schemas.microsoft.com/office/drawing/2014/main" id="{1E88634D-0B35-4AA1-B2FE-0FDF5386F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4074" y="365125"/>
            <a:ext cx="9229725" cy="1325563"/>
          </a:xfrm>
        </p:spPr>
        <p:txBody>
          <a:bodyPr/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Промяна в чл. 89 – лихва при превишение на годишния корпоративен данък над определените авансови вноски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143000" y="1635125"/>
            <a:ext cx="10515600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 algn="ctr">
              <a:lnSpc>
                <a:spcPct val="100000"/>
              </a:lnSpc>
              <a:buNone/>
            </a:pPr>
            <a:r>
              <a:rPr lang="bg-BG" dirty="0"/>
              <a:t> </a:t>
            </a:r>
            <a:r>
              <a:rPr lang="bg-BG" sz="3000" b="1" dirty="0">
                <a:solidFill>
                  <a:srgbClr val="68BC9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Промени в реда за АВ при преобразуване на дружества:</a:t>
            </a:r>
          </a:p>
          <a:p>
            <a:pPr marL="450850" indent="-450850">
              <a:lnSpc>
                <a:spcPct val="100000"/>
              </a:lnSpc>
              <a:buFont typeface="Wingdings" pitchFamily="2" charset="2"/>
              <a:buChar char="Ø"/>
            </a:pPr>
            <a:r>
              <a:rPr lang="bg-BG" sz="3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Новоучредените в резултат на </a:t>
            </a:r>
            <a:r>
              <a:rPr lang="bg-BG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преобразуване</a:t>
            </a:r>
            <a:r>
              <a:rPr lang="bg-BG" sz="3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дружества правят тримесечни авансови вноски в годината на преобразуването </a:t>
            </a:r>
            <a:r>
              <a:rPr lang="bg-BG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 следващата година </a:t>
            </a:r>
          </a:p>
          <a:p>
            <a:pPr algn="r">
              <a:lnSpc>
                <a:spcPct val="100000"/>
              </a:lnSpc>
              <a:buNone/>
            </a:pPr>
            <a:r>
              <a:rPr lang="en-US" sz="3000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400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чл. 118, ал. 1/чл. 147, ал. 1 от ЗКПО</a:t>
            </a:r>
            <a:r>
              <a:rPr lang="en-US" sz="2400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bg-BG" dirty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bg-BG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13</a:t>
            </a:fld>
            <a:endParaRPr lang="bg-BG"/>
          </a:p>
        </p:txBody>
      </p:sp>
      <p:sp>
        <p:nvSpPr>
          <p:cNvPr id="6" name="Заглавие 5">
            <a:extLst>
              <a:ext uri="{FF2B5EF4-FFF2-40B4-BE49-F238E27FC236}">
                <a16:creationId xmlns:a16="http://schemas.microsoft.com/office/drawing/2014/main" id="{A4B50E56-F91A-4D51-B26B-BE8C1E8DF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4575" y="365125"/>
            <a:ext cx="9039225" cy="1325563"/>
          </a:xfrm>
        </p:spPr>
        <p:txBody>
          <a:bodyPr/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Авансови вноски за корпоративен данък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838200" y="1542197"/>
            <a:ext cx="10515600" cy="463476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bg-BG" b="1" dirty="0">
                <a:solidFill>
                  <a:srgbClr val="6BB398"/>
                </a:solidFill>
              </a:rPr>
              <a:t> </a:t>
            </a:r>
            <a:r>
              <a:rPr lang="bg-BG" b="1" dirty="0">
                <a:solidFill>
                  <a:srgbClr val="6BB3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Ускорена амортизация за софтуера за управление на продажби в търговските обекти </a:t>
            </a:r>
            <a:r>
              <a:rPr lang="en-US" b="1" dirty="0">
                <a:solidFill>
                  <a:srgbClr val="6BB3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b="1" dirty="0">
                <a:solidFill>
                  <a:srgbClr val="6BB3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СУПТО</a:t>
            </a:r>
            <a:r>
              <a:rPr lang="en-US" b="1" dirty="0">
                <a:solidFill>
                  <a:srgbClr val="6BB3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b="1" dirty="0">
                <a:solidFill>
                  <a:srgbClr val="6BB3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bg-BG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55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 създава нова ал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7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която ще се прилага и при определяне на данъчния финансов резултат за 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г.</a:t>
            </a:r>
            <a:endParaRPr lang="bg-BG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Определена е годишна данъчна амортизационна норма до 100 % за следните активи от категория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IV:</a:t>
            </a:r>
            <a:endParaRPr lang="bg-BG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софтуер или право на ползване на софтуер, включен в списъка по чл. 118, ал. 16 от ЗДДС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bg-BG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компютри, периферни устройства за тях или мобилни телефони, на които е инсталиран софтуер, включен в списъка по </a:t>
            </a:r>
            <a:r>
              <a:rPr lang="bg-BG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118,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16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ЗДДС.</a:t>
            </a:r>
          </a:p>
          <a:p>
            <a:endParaRPr lang="bg-BG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14</a:t>
            </a:fld>
            <a:endParaRPr lang="bg-BG"/>
          </a:p>
        </p:txBody>
      </p:sp>
      <p:sp>
        <p:nvSpPr>
          <p:cNvPr id="6" name="Текстово поле 5">
            <a:extLst>
              <a:ext uri="{FF2B5EF4-FFF2-40B4-BE49-F238E27FC236}">
                <a16:creationId xmlns:a16="http://schemas.microsoft.com/office/drawing/2014/main" id="{BE389C14-8EED-4AF2-936D-74E3E832A526}"/>
              </a:ext>
            </a:extLst>
          </p:cNvPr>
          <p:cNvSpPr txBox="1"/>
          <p:nvPr/>
        </p:nvSpPr>
        <p:spPr>
          <a:xfrm>
            <a:off x="2343150" y="136525"/>
            <a:ext cx="87820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Промени при определяне на  годишните данъчни амортизации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    </a:t>
            </a: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838200" y="1473958"/>
            <a:ext cx="10515600" cy="538404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Необлагаем размер на разходите за ваучери за храна за 2021 г. – </a:t>
            </a:r>
            <a:r>
              <a:rPr lang="bg-BG" sz="33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 лв.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всяко наето лице;</a:t>
            </a:r>
          </a:p>
          <a:p>
            <a:pPr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bg-BG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 правила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относно изискването за липса на подлежащи на принудително изпълнение публични задължения, което е условие за необлагаемост на социалните разходи за допълнително доброволно осигуряване и застраховане и за ваучери за храна: </a:t>
            </a:r>
          </a:p>
          <a:p>
            <a:pPr lvl="0">
              <a:lnSpc>
                <a:spcPct val="120000"/>
              </a:lnSpc>
              <a:spcBef>
                <a:spcPts val="600"/>
              </a:spcBef>
              <a:buNone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Разходите не се облагат с данък,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когато към края на месеца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през който са начислени разходите, данъчно задълженото лице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няма подлежащи на принудително изпълнение публични задължения.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>
              <a:lnSpc>
                <a:spcPct val="120000"/>
              </a:lnSpc>
              <a:spcBef>
                <a:spcPts val="600"/>
              </a:spcBef>
              <a:buNone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bg-B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целите на предходното изречение </a:t>
            </a:r>
            <a:r>
              <a:rPr lang="bg-BG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са налице задължения, когато </a:t>
            </a:r>
            <a:r>
              <a:rPr lang="bg-B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към края на месеца, през който са начислени разходите</a:t>
            </a:r>
            <a:r>
              <a:rPr lang="bg-BG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задълженията не са отразени в данъчно-осигурителната сметка или не са отразени като предявени за принудително изпълнение в НАП</a:t>
            </a:r>
            <a:r>
              <a:rPr lang="bg-B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15</a:t>
            </a:fld>
            <a:endParaRPr lang="bg-BG"/>
          </a:p>
        </p:txBody>
      </p:sp>
      <p:sp>
        <p:nvSpPr>
          <p:cNvPr id="9" name="Текстово поле 8">
            <a:extLst>
              <a:ext uri="{FF2B5EF4-FFF2-40B4-BE49-F238E27FC236}">
                <a16:creationId xmlns:a16="http://schemas.microsoft.com/office/drawing/2014/main" id="{BDE74B36-50E4-42FC-83DD-AA527F729F63}"/>
              </a:ext>
            </a:extLst>
          </p:cNvPr>
          <p:cNvSpPr txBox="1"/>
          <p:nvPr/>
        </p:nvSpPr>
        <p:spPr>
          <a:xfrm>
            <a:off x="2381250" y="247904"/>
            <a:ext cx="8858250" cy="1089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Промени, касаещи данъка върху разходите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247774" y="1825625"/>
            <a:ext cx="10106025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bg-BG" sz="3200" b="1" dirty="0">
                <a:solidFill>
                  <a:srgbClr val="68BC94"/>
                </a:solidFill>
              </a:rPr>
              <a:t> </a:t>
            </a:r>
            <a:r>
              <a:rPr lang="bg-BG" b="1" dirty="0">
                <a:solidFill>
                  <a:srgbClr val="68BC9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Чл. 245 от ЗКПО – нова ал. 5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случаите на спиране на дейността в изпълнение на административен акт, издаден по реда на Глава втора, раздел пети от </a:t>
            </a:r>
            <a:r>
              <a:rPr lang="bg-BG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Закона за здравето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данъкът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чл. 245, ал. 1, т. 1 - 3 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 дължи пропорционално на дните от тримесечието, през които не е спряна дейността</a:t>
            </a:r>
            <a:r>
              <a:rPr lang="bg-B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bg-BG" b="1" dirty="0">
                <a:solidFill>
                  <a:srgbClr val="68BC9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Този ред ще се прилага и за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bg-BG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тримесечие на 2020 г. </a:t>
            </a:r>
            <a:r>
              <a:rPr lang="bg-BG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(очаква се законово изменение) </a:t>
            </a:r>
            <a:endParaRPr lang="bg-B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Предстои утвърждаване на нов образец на декларацията по чл. 246 от ЗКПО, който ще се подава и за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bg-B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тримесечие на 2020 г.</a:t>
            </a:r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16</a:t>
            </a:fld>
            <a:endParaRPr lang="bg-BG"/>
          </a:p>
        </p:txBody>
      </p:sp>
      <p:sp>
        <p:nvSpPr>
          <p:cNvPr id="6" name="Текстово поле 5">
            <a:extLst>
              <a:ext uri="{FF2B5EF4-FFF2-40B4-BE49-F238E27FC236}">
                <a16:creationId xmlns:a16="http://schemas.microsoft.com/office/drawing/2014/main" id="{8917E223-8C00-4A74-AE73-7CBF97CA2CDC}"/>
              </a:ext>
            </a:extLst>
          </p:cNvPr>
          <p:cNvSpPr txBox="1"/>
          <p:nvPr/>
        </p:nvSpPr>
        <p:spPr>
          <a:xfrm>
            <a:off x="2686051" y="271462"/>
            <a:ext cx="950594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Хазартни игри с игрални автомати и игри в игрално казино</a:t>
            </a:r>
          </a:p>
        </p:txBody>
      </p:sp>
      <p:pic>
        <p:nvPicPr>
          <p:cNvPr id="5" name="Picture 7" descr="Image result for внимание">
            <a:extLst>
              <a:ext uri="{FF2B5EF4-FFF2-40B4-BE49-F238E27FC236}">
                <a16:creationId xmlns:a16="http://schemas.microsoft.com/office/drawing/2014/main" id="{1D22C544-529E-46FB-B1D8-B48219345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35" y="4933536"/>
            <a:ext cx="900339" cy="787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838200" y="2210937"/>
            <a:ext cx="10515600" cy="3966026"/>
          </a:xfrm>
        </p:spPr>
        <p:txBody>
          <a:bodyPr>
            <a:normAutofit/>
          </a:bodyPr>
          <a:lstStyle/>
          <a:p>
            <a:pPr marL="180975" indent="-18097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dirty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ноември 2020 г. от Европейската комисия е получена разписка с идентификационния номер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изменение на Държавна помощ „Помощ за инвестиции в земеделските стопанства чрез преотстъпване на корпоративен данък”, което е условие за прилагане на удължения срок:</a:t>
            </a:r>
          </a:p>
          <a:p>
            <a:pPr lv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Преотстъпеният за 2019 г. данък ще може да се инвестира до края на 2021 г. вместо до края на 2020 г.;</a:t>
            </a:r>
          </a:p>
          <a:p>
            <a:pPr lv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Преотстъпеният за 2020 г. данък ще може да се инвестира до края на 2022 г. вместо до края на 2021 г.</a:t>
            </a:r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17</a:t>
            </a:fld>
            <a:endParaRPr lang="bg-BG"/>
          </a:p>
        </p:txBody>
      </p:sp>
      <p:sp>
        <p:nvSpPr>
          <p:cNvPr id="6" name="Заглавие 5">
            <a:extLst>
              <a:ext uri="{FF2B5EF4-FFF2-40B4-BE49-F238E27FC236}">
                <a16:creationId xmlns:a16="http://schemas.microsoft.com/office/drawing/2014/main" id="{20D8E1DA-B6C6-4F9F-9136-7DF17A6A4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3650" y="365125"/>
            <a:ext cx="8820150" cy="1325563"/>
          </a:xfrm>
        </p:spPr>
        <p:txBody>
          <a:bodyPr/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Удължаване на срока за инвестиране на преотстъпения данък по чл. 189б от ЗКПО от земеделските стопани</a:t>
            </a:r>
          </a:p>
        </p:txBody>
      </p:sp>
      <p:sp>
        <p:nvSpPr>
          <p:cNvPr id="7" name="Текстово поле 6">
            <a:extLst>
              <a:ext uri="{FF2B5EF4-FFF2-40B4-BE49-F238E27FC236}">
                <a16:creationId xmlns:a16="http://schemas.microsoft.com/office/drawing/2014/main" id="{8D80AB67-A286-4E77-A9AA-E61DA243F087}"/>
              </a:ext>
            </a:extLst>
          </p:cNvPr>
          <p:cNvSpPr txBox="1"/>
          <p:nvPr/>
        </p:nvSpPr>
        <p:spPr>
          <a:xfrm>
            <a:off x="4629150" y="56446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0000"/>
              </a:lnSpc>
              <a:buNone/>
            </a:pPr>
            <a:r>
              <a:rPr lang="en-US" sz="1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1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75 от ПЗР на</a:t>
            </a:r>
            <a:r>
              <a:rPr lang="en-US" sz="1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ЗИД на ЗДДС</a:t>
            </a:r>
            <a:r>
              <a:rPr lang="en-US" sz="1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bg-BG" sz="1800" b="1" i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859809" y="2511187"/>
            <a:ext cx="10549974" cy="366577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bg-BG" sz="2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Данъчното облекчение по чл. 184 от ЗКПО, представляващо минимална помощ по чл. 188 от ЗКПО, </a:t>
            </a:r>
            <a:r>
              <a:rPr lang="bg-BG" sz="2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 да се ползва до 31 декември 2023 г., в т. ч. за корпоративния данък за 2023 г.</a:t>
            </a:r>
          </a:p>
          <a:p>
            <a:pPr algn="r">
              <a:lnSpc>
                <a:spcPct val="100000"/>
              </a:lnSpc>
              <a:buNone/>
            </a:pP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73 от ПЗР на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ЗИД на ЗДДС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bg-BG" sz="2000" b="1" i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bg-BG" sz="2000" b="1" dirty="0"/>
              <a:t> </a:t>
            </a:r>
            <a:endParaRPr lang="bg-BG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18</a:t>
            </a:fld>
            <a:endParaRPr lang="bg-BG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0449" y="4844955"/>
            <a:ext cx="673351" cy="10435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Текстово поле 6">
            <a:extLst>
              <a:ext uri="{FF2B5EF4-FFF2-40B4-BE49-F238E27FC236}">
                <a16:creationId xmlns:a16="http://schemas.microsoft.com/office/drawing/2014/main" id="{D8C67779-DA4B-48E6-944C-86765B7835E6}"/>
              </a:ext>
            </a:extLst>
          </p:cNvPr>
          <p:cNvSpPr txBox="1"/>
          <p:nvPr/>
        </p:nvSpPr>
        <p:spPr>
          <a:xfrm>
            <a:off x="2085975" y="136525"/>
            <a:ext cx="994409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Удължаване на срока за ползване на преотстъпване на корпоративния данък при условията на минимална помощ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838200" y="2033515"/>
            <a:ext cx="10515600" cy="4143447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itchFamily="2" charset="2"/>
              <a:buChar char="Ø"/>
            </a:pPr>
            <a:r>
              <a:rPr lang="bg-BG" sz="2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Данъчното облекчение по чл. 184 от ЗКПО, представляващо държавна помощ за регионално развитие по чл. 189 от ЗКПО, м</a:t>
            </a:r>
            <a:r>
              <a:rPr lang="bg-BG" sz="2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оже да се ползва до 31 декември 2021 г., в това число за корпоративния данък за 2021 г., след решение от Европейската комисия за удължаване на срока на действие на Схема SA.39869 (2014/N) – България</a:t>
            </a:r>
            <a:r>
              <a:rPr lang="bg-BG" sz="2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Схема за освобождаване от корпоративен данък съгласно чл. 184 от ЗКПО. </a:t>
            </a:r>
            <a:r>
              <a:rPr lang="bg-BG" sz="2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Преотстъпване на авансови вноски за корпоративен данък не се допуска до датата на решението на Европейската комисия, при условие че същото е след 31 декември 2020 г. </a:t>
            </a:r>
          </a:p>
          <a:p>
            <a:pPr marL="0" indent="0" algn="r">
              <a:lnSpc>
                <a:spcPct val="100000"/>
              </a:lnSpc>
              <a:buNone/>
            </a:pP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74 от ПЗР на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ЗИД на ЗДДС</a:t>
            </a:r>
            <a:r>
              <a:rPr lang="en-US" sz="2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bg-BG" sz="2000" b="1" i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19</a:t>
            </a:fld>
            <a:endParaRPr lang="bg-BG"/>
          </a:p>
        </p:txBody>
      </p:sp>
      <p:sp>
        <p:nvSpPr>
          <p:cNvPr id="6" name="Заглавие 5">
            <a:extLst>
              <a:ext uri="{FF2B5EF4-FFF2-40B4-BE49-F238E27FC236}">
                <a16:creationId xmlns:a16="http://schemas.microsoft.com/office/drawing/2014/main" id="{CD380F97-78F1-4C1C-8994-5A6737355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3124" y="365125"/>
            <a:ext cx="9820276" cy="1325563"/>
          </a:xfrm>
        </p:spPr>
        <p:txBody>
          <a:bodyPr/>
          <a:lstStyle/>
          <a:p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Удължаване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на срока за </a:t>
            </a:r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ползване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на </a:t>
            </a:r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преотстъпване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на КД при </a:t>
            </a:r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условията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на </a:t>
            </a:r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държавна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помощ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за </a:t>
            </a:r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регионално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развитие</a:t>
            </a:r>
            <a:endParaRPr lang="bg-BG" sz="3600" b="1" dirty="0">
              <a:solidFill>
                <a:srgbClr val="C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3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§1, т. 21 на ДР на ЗКПО  “Разпореждане с финансови инструменти“ за целите на чл. 44 и 196 са сделките:</a:t>
            </a:r>
          </a:p>
          <a:p>
            <a:pPr marL="0" indent="4508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3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с акции, извършени на </a:t>
            </a:r>
            <a:r>
              <a:rPr lang="bg-BG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пазар на трета държава, който се счита за еквивалентен на регулиран пазар и за който Европейската комисия е приела решение относно еквивалентността</a:t>
            </a:r>
            <a:r>
              <a:rPr lang="bg-BG" sz="3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правната и надзорната уредба на третата държава в съответствие с Директива 2014/65/ЕС на Европейския парламент и на Съвета относно пазарите на финансови инструменти и за изменение на Директива 2002/92/ЕО и на Директива 2011/61/ЕС.</a:t>
            </a:r>
          </a:p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20</a:t>
            </a:fld>
            <a:endParaRPr lang="bg-BG"/>
          </a:p>
        </p:txBody>
      </p:sp>
      <p:sp>
        <p:nvSpPr>
          <p:cNvPr id="6" name="Заглавие 5">
            <a:extLst>
              <a:ext uri="{FF2B5EF4-FFF2-40B4-BE49-F238E27FC236}">
                <a16:creationId xmlns:a16="http://schemas.microsoft.com/office/drawing/2014/main" id="{893B2D81-3522-4502-9928-40F219FDF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6450" y="365125"/>
            <a:ext cx="9277350" cy="1325563"/>
          </a:xfrm>
        </p:spPr>
        <p:txBody>
          <a:bodyPr/>
          <a:lstStyle/>
          <a:p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Допълнение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на </a:t>
            </a:r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дефиницията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на § 1, т. 21 от ДР на ЗКПО</a:t>
            </a:r>
            <a:endParaRPr lang="bg-BG" sz="3600" b="1" dirty="0">
              <a:solidFill>
                <a:srgbClr val="C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42900" y="1514475"/>
            <a:ext cx="11577141" cy="50292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77 от ПЗР на ЗИДЗДДС</a:t>
            </a:r>
          </a:p>
          <a:p>
            <a:pPr marL="0" indent="0">
              <a:buNone/>
            </a:pP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31 декември 2025 г.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„разпореждане с финансови инструменти“ за целите на чл.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 и 196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ЗКПО са и сделките с дялове и акции на колективни инвестиционни схеми и на национални инвестиционни фондове, акции, права и държавни ценни книжа,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извършени на пазар за растеж по смисъла на чл. 122, ал. 1 от Закона за пазарите на финансови инструменти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„Права” за целите на изречение първо са ценните книжа, даващи право за записване на определен брой акции във връзка с взето решение за увеличаване на капитала.</a:t>
            </a:r>
          </a:p>
          <a:p>
            <a:pPr marL="0" indent="0">
              <a:buNone/>
            </a:pP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До 31 декември 2025 г.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данък при източника по чл. 195, ал. 6 от ЗКПО не се облагат:</a:t>
            </a:r>
          </a:p>
          <a:p>
            <a:pPr marL="0" indent="0">
              <a:buNone/>
            </a:pP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доходите от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лихви по облигации или други дългови ценни книжа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издадени от местно юридическо лице, държавата и общините и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допуснати до търговия на пазар за растеж 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смисъла на чл. 122, ал. 1 от Закона за пазарите на финансови инструменти в страната или в държава – членка на Европейския съюз, или на друга държава – страна по Споразумението за Европейското икономическо пространство;</a:t>
            </a:r>
          </a:p>
          <a:p>
            <a:pPr marL="0" indent="0">
              <a:buNone/>
            </a:pP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доходите от </a:t>
            </a:r>
            <a:r>
              <a:rPr lang="bg-BG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лихви по заем, предоставен от чуждестранно лице - емитент на облигации или други дългови ценни книжа, когато облигациите или другите дългови ценни книжа са допуснати до търговия на пазар за растеж по смисъла </a:t>
            </a:r>
            <a:r>
              <a:rPr lang="bg-BG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чл. 122, ал. 1 от Закона за пазарите на финансови инструменти в страната или в държава – членка на Европейския съюз, или на друга държава – страна по Споразумението за Европейското икономическо пространство, и отговарят на условията на чл. 195, ал. 6, т. 2, букви „а“ и „б“ от ЗКПО.</a:t>
            </a:r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21</a:t>
            </a:fld>
            <a:endParaRPr lang="bg-BG"/>
          </a:p>
        </p:txBody>
      </p:sp>
      <p:sp>
        <p:nvSpPr>
          <p:cNvPr id="6" name="Текстово поле 5">
            <a:extLst>
              <a:ext uri="{FF2B5EF4-FFF2-40B4-BE49-F238E27FC236}">
                <a16:creationId xmlns:a16="http://schemas.microsoft.com/office/drawing/2014/main" id="{8F6F358E-5743-4BB5-9E42-582F2B52BF1F}"/>
              </a:ext>
            </a:extLst>
          </p:cNvPr>
          <p:cNvSpPr txBox="1"/>
          <p:nvPr/>
        </p:nvSpPr>
        <p:spPr>
          <a:xfrm>
            <a:off x="2085975" y="136525"/>
            <a:ext cx="9834065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Преходен режим за </a:t>
            </a:r>
            <a:r>
              <a:rPr lang="ru-RU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облекчено</a:t>
            </a:r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данъчно</a:t>
            </a:r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третиране</a:t>
            </a:r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печалби</a:t>
            </a:r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доходи, </a:t>
            </a:r>
            <a:r>
              <a:rPr lang="ru-RU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реализирани</a:t>
            </a:r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от </a:t>
            </a:r>
            <a:r>
              <a:rPr lang="ru-RU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търговия</a:t>
            </a:r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пазар</a:t>
            </a:r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растеж</a:t>
            </a:r>
            <a:endParaRPr lang="bg-BG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838200" y="1571625"/>
            <a:ext cx="10653216" cy="4605338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Пазар за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растеж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МСТ, за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която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изпълнено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условието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по-малко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50 на сто от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емитентите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чиито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допуснати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търговия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тази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МСТ, да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малки и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средни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предприятия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съгласно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чл. 77 от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Делегиран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регламент (ЕС) 2017/565, и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която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разполага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правила и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осигуряващи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изпълнение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изискванията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този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закон,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включително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Делегиран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регламент (ЕС) 2017/565.</a:t>
            </a:r>
          </a:p>
          <a:p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Основната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цел на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пазара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растеж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 да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осигури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малкия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среден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бизнес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възможност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набиране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капитал при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по-облекчени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условия в сравнение с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регулирания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пазар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същото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им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сходни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предимства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тези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публичните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компании. </a:t>
            </a:r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22</a:t>
            </a:fld>
            <a:endParaRPr lang="bg-BG" dirty="0"/>
          </a:p>
        </p:txBody>
      </p:sp>
      <p:sp>
        <p:nvSpPr>
          <p:cNvPr id="6" name="Заглавие 5">
            <a:extLst>
              <a:ext uri="{FF2B5EF4-FFF2-40B4-BE49-F238E27FC236}">
                <a16:creationId xmlns:a16="http://schemas.microsoft.com/office/drawing/2014/main" id="{9BE5A69D-EAA4-4E17-B223-4EBA8A306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6475" y="136525"/>
            <a:ext cx="9544049" cy="1255713"/>
          </a:xfrm>
        </p:spPr>
        <p:txBody>
          <a:bodyPr/>
          <a:lstStyle/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Преходен режим за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облекчено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данъчно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третиране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печалби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доходи,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реализирани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от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търговия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пазар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растеж</a:t>
            </a:r>
            <a:endParaRPr lang="bg-BG" sz="2800" dirty="0"/>
          </a:p>
        </p:txBody>
      </p:sp>
    </p:spTree>
    <p:extLst>
      <p:ext uri="{BB962C8B-B14F-4D97-AF65-F5344CB8AC3E}">
        <p14:creationId xmlns:p14="http://schemas.microsoft.com/office/powerpoint/2010/main" val="24507935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C888-3C0A-457F-AA9B-D82A6007E643}" type="slidenum">
              <a:rPr lang="bg-BG" smtClean="0"/>
              <a:pPr/>
              <a:t>23</a:t>
            </a:fld>
            <a:endParaRPr lang="bg-BG" dirty="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8421" y="78658"/>
            <a:ext cx="1290104" cy="969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Текстово поле 7">
            <a:extLst>
              <a:ext uri="{FF2B5EF4-FFF2-40B4-BE49-F238E27FC236}">
                <a16:creationId xmlns:a16="http://schemas.microsoft.com/office/drawing/2014/main" id="{26CB270A-EAE6-43B3-B962-A39C0EFB2091}"/>
              </a:ext>
            </a:extLst>
          </p:cNvPr>
          <p:cNvSpPr txBox="1"/>
          <p:nvPr/>
        </p:nvSpPr>
        <p:spPr>
          <a:xfrm>
            <a:off x="360814" y="1641987"/>
            <a:ext cx="11463569" cy="48669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3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/>
              <a:t>Чл. 130а. (Нов - ДВ, </a:t>
            </a:r>
            <a:r>
              <a:rPr lang="ru-RU" dirty="0" err="1"/>
              <a:t>бр</a:t>
            </a:r>
            <a:r>
              <a:rPr lang="ru-RU" dirty="0"/>
              <a:t>. 104 от 2020 г., в сила от 01.01.2021 г.) </a:t>
            </a:r>
          </a:p>
          <a:p>
            <a:r>
              <a:rPr lang="ru-RU" sz="2400" b="0" dirty="0"/>
              <a:t>(1) </a:t>
            </a:r>
            <a:r>
              <a:rPr lang="ru-RU" sz="2400" b="0" dirty="0" err="1"/>
              <a:t>Когато</a:t>
            </a:r>
            <a:r>
              <a:rPr lang="ru-RU" sz="2400" b="0" dirty="0"/>
              <a:t> е </a:t>
            </a:r>
            <a:r>
              <a:rPr lang="ru-RU" sz="2400" b="0" dirty="0" err="1"/>
              <a:t>подадена</a:t>
            </a:r>
            <a:r>
              <a:rPr lang="ru-RU" sz="2400" b="0" dirty="0"/>
              <a:t> декларация с </a:t>
            </a:r>
            <a:r>
              <a:rPr lang="ru-RU" sz="2400" b="0" dirty="0" err="1"/>
              <a:t>посочена</a:t>
            </a:r>
            <a:r>
              <a:rPr lang="ru-RU" sz="2400" b="0" dirty="0"/>
              <a:t> в </a:t>
            </a:r>
            <a:r>
              <a:rPr lang="ru-RU" sz="2400" b="0" dirty="0" err="1"/>
              <a:t>нея</a:t>
            </a:r>
            <a:r>
              <a:rPr lang="ru-RU" sz="2400" b="0" dirty="0"/>
              <a:t> </a:t>
            </a:r>
            <a:r>
              <a:rPr lang="ru-RU" sz="2400" b="0" dirty="0" err="1"/>
              <a:t>надвнесена</a:t>
            </a:r>
            <a:r>
              <a:rPr lang="ru-RU" sz="2400" b="0" dirty="0"/>
              <a:t> сума и </a:t>
            </a:r>
            <a:r>
              <a:rPr lang="ru-RU" sz="2400" b="0" dirty="0" err="1"/>
              <a:t>подателят</a:t>
            </a:r>
            <a:r>
              <a:rPr lang="ru-RU" sz="2400" b="0" dirty="0"/>
              <a:t> е заявил, че </a:t>
            </a:r>
            <a:r>
              <a:rPr lang="ru-RU" sz="2400" b="0" dirty="0" err="1"/>
              <a:t>желае</a:t>
            </a:r>
            <a:r>
              <a:rPr lang="ru-RU" sz="2400" b="0" dirty="0"/>
              <a:t> </a:t>
            </a:r>
            <a:r>
              <a:rPr lang="ru-RU" sz="2400" b="0" dirty="0" err="1"/>
              <a:t>надвнесената</a:t>
            </a:r>
            <a:r>
              <a:rPr lang="ru-RU" sz="2400" b="0" dirty="0"/>
              <a:t> сума да служи за </a:t>
            </a:r>
            <a:r>
              <a:rPr lang="ru-RU" sz="2400" b="0" dirty="0" err="1"/>
              <a:t>следващи</a:t>
            </a:r>
            <a:r>
              <a:rPr lang="ru-RU" sz="2400" b="0" dirty="0"/>
              <a:t> </a:t>
            </a:r>
            <a:r>
              <a:rPr lang="ru-RU" sz="2400" b="0" dirty="0" err="1"/>
              <a:t>погасявания</a:t>
            </a:r>
            <a:r>
              <a:rPr lang="ru-RU" sz="2400" b="0" dirty="0"/>
              <a:t> по </a:t>
            </a:r>
            <a:r>
              <a:rPr lang="ru-RU" sz="2400" b="0" dirty="0" err="1"/>
              <a:t>реда</a:t>
            </a:r>
            <a:r>
              <a:rPr lang="ru-RU" sz="2400" b="0" dirty="0"/>
              <a:t> на </a:t>
            </a:r>
            <a:r>
              <a:rPr lang="ru-RU" sz="2400" b="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чл. 169, ал. 4</a:t>
            </a:r>
            <a:r>
              <a:rPr lang="ru-RU" sz="2400" b="0" dirty="0"/>
              <a:t> и/или по </a:t>
            </a:r>
            <a:r>
              <a:rPr lang="ru-RU" sz="2400" b="0" dirty="0" err="1"/>
              <a:t>сметката</a:t>
            </a:r>
            <a:r>
              <a:rPr lang="ru-RU" sz="2400" b="0" dirty="0"/>
              <a:t> за </a:t>
            </a:r>
            <a:r>
              <a:rPr lang="ru-RU" sz="2400" b="0" dirty="0" err="1"/>
              <a:t>принудително</a:t>
            </a:r>
            <a:r>
              <a:rPr lang="ru-RU" sz="2400" b="0" dirty="0"/>
              <a:t> </a:t>
            </a:r>
            <a:r>
              <a:rPr lang="ru-RU" sz="2400" b="0" dirty="0" err="1"/>
              <a:t>събиране</a:t>
            </a:r>
            <a:r>
              <a:rPr lang="ru-RU" sz="2400" b="0" dirty="0"/>
              <a:t> на </a:t>
            </a:r>
            <a:r>
              <a:rPr lang="ru-RU" sz="2400" b="0" dirty="0" err="1"/>
              <a:t>публични</a:t>
            </a:r>
            <a:r>
              <a:rPr lang="ru-RU" sz="2400" b="0" dirty="0"/>
              <a:t> </a:t>
            </a:r>
            <a:r>
              <a:rPr lang="ru-RU" sz="2400" b="0" dirty="0" err="1"/>
              <a:t>вземания</a:t>
            </a:r>
            <a:r>
              <a:rPr lang="ru-RU" sz="2400" b="0" dirty="0"/>
              <a:t>, </a:t>
            </a:r>
            <a:r>
              <a:rPr lang="ru-RU" sz="2400" b="0" dirty="0" err="1"/>
              <a:t>органът</a:t>
            </a:r>
            <a:r>
              <a:rPr lang="ru-RU" sz="2400" b="0" dirty="0"/>
              <a:t> по приходите в 30-дневен срок от </a:t>
            </a:r>
            <a:r>
              <a:rPr lang="ru-RU" sz="2400" b="0" dirty="0" err="1"/>
              <a:t>подаване</a:t>
            </a:r>
            <a:r>
              <a:rPr lang="ru-RU" sz="2400" b="0" dirty="0"/>
              <a:t> на </a:t>
            </a:r>
            <a:r>
              <a:rPr lang="ru-RU" sz="2400" b="0" dirty="0" err="1"/>
              <a:t>декларацията</a:t>
            </a:r>
            <a:r>
              <a:rPr lang="ru-RU" sz="2400" b="0" dirty="0"/>
              <a:t> </a:t>
            </a:r>
            <a:r>
              <a:rPr lang="ru-RU" sz="2400" b="0" dirty="0" err="1"/>
              <a:t>може</a:t>
            </a:r>
            <a:r>
              <a:rPr lang="ru-RU" sz="2400" b="0" dirty="0"/>
              <a:t> да отрази в </a:t>
            </a:r>
            <a:r>
              <a:rPr lang="ru-RU" sz="2400" b="0" dirty="0" err="1"/>
              <a:t>данъчно-осигурителната</a:t>
            </a:r>
            <a:r>
              <a:rPr lang="ru-RU" sz="2400" b="0" dirty="0"/>
              <a:t> сметка </a:t>
            </a:r>
            <a:r>
              <a:rPr lang="ru-RU" sz="2400" b="0" dirty="0" err="1"/>
              <a:t>претендираната</a:t>
            </a:r>
            <a:r>
              <a:rPr lang="ru-RU" sz="2400" b="0" dirty="0"/>
              <a:t> сума </a:t>
            </a:r>
            <a:r>
              <a:rPr lang="ru-RU" sz="2400" b="0" dirty="0" err="1"/>
              <a:t>съобразно</a:t>
            </a:r>
            <a:r>
              <a:rPr lang="ru-RU" sz="2400" b="0" dirty="0"/>
              <a:t> </a:t>
            </a:r>
            <a:r>
              <a:rPr lang="ru-RU" sz="2400" b="0" dirty="0" err="1"/>
              <a:t>заявения</a:t>
            </a:r>
            <a:r>
              <a:rPr lang="ru-RU" sz="2400" b="0" dirty="0"/>
              <a:t> вид </a:t>
            </a:r>
            <a:r>
              <a:rPr lang="ru-RU" sz="2400" b="0" dirty="0" err="1"/>
              <a:t>задължения</a:t>
            </a:r>
            <a:r>
              <a:rPr lang="ru-RU" sz="2400" b="0" dirty="0"/>
              <a:t>, </a:t>
            </a:r>
            <a:r>
              <a:rPr lang="ru-RU" sz="2400" b="0" dirty="0" err="1"/>
              <a:t>като</a:t>
            </a:r>
            <a:r>
              <a:rPr lang="ru-RU" sz="2400" b="0" dirty="0"/>
              <a:t> </a:t>
            </a:r>
            <a:r>
              <a:rPr lang="ru-RU" sz="2400" b="0" dirty="0" err="1"/>
              <a:t>това</a:t>
            </a:r>
            <a:r>
              <a:rPr lang="ru-RU" sz="2400" b="0" dirty="0"/>
              <a:t> се смята за </a:t>
            </a:r>
            <a:r>
              <a:rPr lang="ru-RU" sz="2400" b="0" dirty="0" err="1"/>
              <a:t>плащане</a:t>
            </a:r>
            <a:r>
              <a:rPr lang="ru-RU" sz="2400" b="0" dirty="0"/>
              <a:t>, </a:t>
            </a:r>
            <a:r>
              <a:rPr lang="ru-RU" sz="2400" b="0" dirty="0" err="1"/>
              <a:t>постъпило</a:t>
            </a:r>
            <a:r>
              <a:rPr lang="ru-RU" sz="2400" b="0" dirty="0"/>
              <a:t> на </a:t>
            </a:r>
            <a:r>
              <a:rPr lang="ru-RU" sz="2400" b="0" dirty="0" err="1"/>
              <a:t>датата</a:t>
            </a:r>
            <a:r>
              <a:rPr lang="ru-RU" sz="2400" b="0" dirty="0"/>
              <a:t> на </a:t>
            </a:r>
            <a:r>
              <a:rPr lang="ru-RU" sz="2400" b="0" dirty="0" err="1"/>
              <a:t>отразяването</a:t>
            </a:r>
            <a:r>
              <a:rPr lang="ru-RU" sz="2400" b="0" dirty="0"/>
              <a:t>.</a:t>
            </a:r>
          </a:p>
          <a:p>
            <a:r>
              <a:rPr lang="ru-RU" sz="2400" b="0" dirty="0"/>
              <a:t>(2) С </a:t>
            </a:r>
            <a:r>
              <a:rPr lang="ru-RU" sz="2400" b="0" dirty="0" err="1"/>
              <a:t>отразяването</a:t>
            </a:r>
            <a:r>
              <a:rPr lang="ru-RU" sz="2400" b="0" dirty="0"/>
              <a:t> на </a:t>
            </a:r>
            <a:r>
              <a:rPr lang="ru-RU" sz="2400" b="0" dirty="0" err="1"/>
              <a:t>цялата</a:t>
            </a:r>
            <a:r>
              <a:rPr lang="ru-RU" sz="2400" b="0" dirty="0"/>
              <a:t> </a:t>
            </a:r>
            <a:r>
              <a:rPr lang="ru-RU" sz="2400" b="0" dirty="0" err="1"/>
              <a:t>претендирана</a:t>
            </a:r>
            <a:r>
              <a:rPr lang="ru-RU" sz="2400" b="0" dirty="0"/>
              <a:t> сума се смята, че </a:t>
            </a:r>
            <a:r>
              <a:rPr lang="ru-RU" sz="2400" b="0" dirty="0" err="1"/>
              <a:t>искането</a:t>
            </a:r>
            <a:r>
              <a:rPr lang="ru-RU" sz="2400" b="0" dirty="0"/>
              <a:t> на </a:t>
            </a:r>
            <a:r>
              <a:rPr lang="ru-RU" sz="2400" b="0" dirty="0" err="1"/>
              <a:t>лицето</a:t>
            </a:r>
            <a:r>
              <a:rPr lang="ru-RU" sz="2400" b="0" dirty="0"/>
              <a:t> е </a:t>
            </a:r>
            <a:r>
              <a:rPr lang="ru-RU" sz="2400" b="0" dirty="0" err="1"/>
              <a:t>изцяло</a:t>
            </a:r>
            <a:r>
              <a:rPr lang="ru-RU" sz="2400" b="0" dirty="0"/>
              <a:t> удовлетворено.</a:t>
            </a:r>
          </a:p>
          <a:p>
            <a:r>
              <a:rPr lang="ru-RU" sz="2400" b="0" dirty="0"/>
              <a:t>(3) При </a:t>
            </a:r>
            <a:r>
              <a:rPr lang="ru-RU" sz="2400" b="0" dirty="0" err="1"/>
              <a:t>неизпълнение</a:t>
            </a:r>
            <a:r>
              <a:rPr lang="ru-RU" sz="2400" b="0" dirty="0"/>
              <a:t> на </a:t>
            </a:r>
            <a:r>
              <a:rPr lang="ru-RU" sz="2400" b="0" dirty="0" err="1"/>
              <a:t>искането</a:t>
            </a:r>
            <a:r>
              <a:rPr lang="ru-RU" sz="2400" b="0" dirty="0"/>
              <a:t> по ал. 1 се </a:t>
            </a:r>
            <a:r>
              <a:rPr lang="ru-RU" sz="2400" b="0" dirty="0" err="1"/>
              <a:t>прилага</a:t>
            </a:r>
            <a:r>
              <a:rPr lang="ru-RU" sz="2400" b="0" dirty="0"/>
              <a:t> </a:t>
            </a:r>
            <a:r>
              <a:rPr lang="ru-RU" sz="2400" b="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чл. 129</a:t>
            </a:r>
            <a:r>
              <a:rPr lang="ru-RU" sz="2400" b="0" dirty="0"/>
              <a:t>, </a:t>
            </a:r>
            <a:r>
              <a:rPr lang="ru-RU" sz="2400" b="0" dirty="0" err="1"/>
              <a:t>като</a:t>
            </a:r>
            <a:r>
              <a:rPr lang="ru-RU" sz="2400" b="0" dirty="0"/>
              <a:t> </a:t>
            </a:r>
            <a:r>
              <a:rPr lang="ru-RU" sz="2400" b="0" dirty="0" err="1"/>
              <a:t>срокът</a:t>
            </a:r>
            <a:r>
              <a:rPr lang="ru-RU" sz="2400" b="0" dirty="0"/>
              <a:t> по ал. 3 на </a:t>
            </a:r>
            <a:r>
              <a:rPr lang="ru-RU" sz="2400" b="0" dirty="0" err="1"/>
              <a:t>същата</a:t>
            </a:r>
            <a:r>
              <a:rPr lang="ru-RU" sz="2400" b="0" dirty="0"/>
              <a:t> </a:t>
            </a:r>
            <a:r>
              <a:rPr lang="ru-RU" sz="2400" b="0" dirty="0" err="1"/>
              <a:t>разпоредба</a:t>
            </a:r>
            <a:r>
              <a:rPr lang="ru-RU" sz="2400" b="0" dirty="0"/>
              <a:t> </a:t>
            </a:r>
            <a:r>
              <a:rPr lang="ru-RU" sz="2400" b="0" dirty="0" err="1"/>
              <a:t>започва</a:t>
            </a:r>
            <a:r>
              <a:rPr lang="ru-RU" sz="2400" b="0" dirty="0"/>
              <a:t> да </a:t>
            </a:r>
            <a:r>
              <a:rPr lang="ru-RU" sz="2400" b="0" dirty="0" err="1"/>
              <a:t>тече</a:t>
            </a:r>
            <a:r>
              <a:rPr lang="ru-RU" sz="2400" b="0" dirty="0"/>
              <a:t> от </a:t>
            </a:r>
            <a:r>
              <a:rPr lang="ru-RU" sz="2400" b="0" dirty="0" err="1"/>
              <a:t>датата</a:t>
            </a:r>
            <a:r>
              <a:rPr lang="ru-RU" sz="2400" b="0" dirty="0"/>
              <a:t> на </a:t>
            </a:r>
            <a:r>
              <a:rPr lang="ru-RU" sz="2400" b="0" dirty="0" err="1"/>
              <a:t>подаване</a:t>
            </a:r>
            <a:r>
              <a:rPr lang="ru-RU" sz="2400" b="0" dirty="0"/>
              <a:t> на </a:t>
            </a:r>
            <a:r>
              <a:rPr lang="ru-RU" sz="2400" b="0" dirty="0" err="1"/>
              <a:t>заявлението</a:t>
            </a:r>
            <a:r>
              <a:rPr lang="ru-RU" sz="2400" b="0" dirty="0"/>
              <a:t> по ал. 1.</a:t>
            </a:r>
          </a:p>
        </p:txBody>
      </p:sp>
      <p:sp>
        <p:nvSpPr>
          <p:cNvPr id="9" name="Текстово поле 8">
            <a:extLst>
              <a:ext uri="{FF2B5EF4-FFF2-40B4-BE49-F238E27FC236}">
                <a16:creationId xmlns:a16="http://schemas.microsoft.com/office/drawing/2014/main" id="{C9BA2283-291E-489E-A38C-4304086D448D}"/>
              </a:ext>
            </a:extLst>
          </p:cNvPr>
          <p:cNvSpPr txBox="1"/>
          <p:nvPr/>
        </p:nvSpPr>
        <p:spPr>
          <a:xfrm>
            <a:off x="2219326" y="172967"/>
            <a:ext cx="89916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Промяна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в ДОПК – нов чл. 130а,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регламентиращ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използването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на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надвнесени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суми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за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погасяване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на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налични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или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бъдещи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задължения</a:t>
            </a:r>
            <a:endParaRPr lang="bg-BG" sz="28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4703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0B5C888-3C0A-457F-AA9B-D82A6007E643}" type="slidenum">
              <a:rPr lang="bg-BG" smtClean="0"/>
              <a:pPr/>
              <a:t>24</a:t>
            </a:fld>
            <a:endParaRPr lang="bg-BG" dirty="0"/>
          </a:p>
        </p:txBody>
      </p:sp>
      <p:sp>
        <p:nvSpPr>
          <p:cNvPr id="8" name="Текстово поле 7">
            <a:extLst>
              <a:ext uri="{FF2B5EF4-FFF2-40B4-BE49-F238E27FC236}">
                <a16:creationId xmlns:a16="http://schemas.microsoft.com/office/drawing/2014/main" id="{78DA41E4-C6D6-40BD-99FB-D8264AFB1FCA}"/>
              </a:ext>
            </a:extLst>
          </p:cNvPr>
          <p:cNvSpPr txBox="1"/>
          <p:nvPr/>
        </p:nvSpPr>
        <p:spPr>
          <a:xfrm>
            <a:off x="2419351" y="314632"/>
            <a:ext cx="869632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Предстоящи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промени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в ГДД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във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връзка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с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новия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чл. 130а от ДОПК</a:t>
            </a:r>
            <a:endParaRPr lang="bg-BG" sz="28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0" name="Обект 9">
            <a:extLst>
              <a:ext uri="{FF2B5EF4-FFF2-40B4-BE49-F238E27FC236}">
                <a16:creationId xmlns:a16="http://schemas.microsoft.com/office/drawing/2014/main" id="{9251FA5A-C12B-4149-B281-6932B56F0DF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788785"/>
              </p:ext>
            </p:extLst>
          </p:nvPr>
        </p:nvGraphicFramePr>
        <p:xfrm>
          <a:off x="1347787" y="1546225"/>
          <a:ext cx="9496425" cy="531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6927871" imgH="4750521" progId="Word.Document.12">
                  <p:embed/>
                </p:oleObj>
              </mc:Choice>
              <mc:Fallback>
                <p:oleObj name="Document" r:id="rId3" imgW="6927871" imgH="475052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47787" y="1546225"/>
                        <a:ext cx="9496425" cy="5311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Стрелка: изрязана надясно 11">
            <a:extLst>
              <a:ext uri="{FF2B5EF4-FFF2-40B4-BE49-F238E27FC236}">
                <a16:creationId xmlns:a16="http://schemas.microsoft.com/office/drawing/2014/main" id="{9349CDB5-5834-442D-A969-AF171A3EED81}"/>
              </a:ext>
            </a:extLst>
          </p:cNvPr>
          <p:cNvSpPr/>
          <p:nvPr/>
        </p:nvSpPr>
        <p:spPr>
          <a:xfrm flipH="1">
            <a:off x="10858490" y="4571246"/>
            <a:ext cx="429868" cy="365126"/>
          </a:xfrm>
          <a:prstGeom prst="notchedRightArrow">
            <a:avLst/>
          </a:prstGeom>
          <a:solidFill>
            <a:srgbClr val="FF0000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3" name="Стрелка: изрязана надясно 12">
            <a:extLst>
              <a:ext uri="{FF2B5EF4-FFF2-40B4-BE49-F238E27FC236}">
                <a16:creationId xmlns:a16="http://schemas.microsoft.com/office/drawing/2014/main" id="{2956AAE2-9031-4F1E-8554-B1F136E070AE}"/>
              </a:ext>
            </a:extLst>
          </p:cNvPr>
          <p:cNvSpPr/>
          <p:nvPr/>
        </p:nvSpPr>
        <p:spPr>
          <a:xfrm flipH="1">
            <a:off x="10884072" y="4946831"/>
            <a:ext cx="429868" cy="365126"/>
          </a:xfrm>
          <a:prstGeom prst="notchedRightArrow">
            <a:avLst/>
          </a:prstGeom>
          <a:solidFill>
            <a:srgbClr val="FF0000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4" name="Стрелка: изрязана надясно 13">
            <a:extLst>
              <a:ext uri="{FF2B5EF4-FFF2-40B4-BE49-F238E27FC236}">
                <a16:creationId xmlns:a16="http://schemas.microsoft.com/office/drawing/2014/main" id="{1BEEE9D8-7401-49CB-A7DC-75773E5C3C8B}"/>
              </a:ext>
            </a:extLst>
          </p:cNvPr>
          <p:cNvSpPr/>
          <p:nvPr/>
        </p:nvSpPr>
        <p:spPr>
          <a:xfrm flipH="1">
            <a:off x="10867300" y="2176643"/>
            <a:ext cx="429868" cy="365126"/>
          </a:xfrm>
          <a:prstGeom prst="notchedRightArrow">
            <a:avLst/>
          </a:prstGeom>
          <a:solidFill>
            <a:srgbClr val="FF0000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6" name="Правоъгълник: със заоблени ъгли 15">
            <a:extLst>
              <a:ext uri="{FF2B5EF4-FFF2-40B4-BE49-F238E27FC236}">
                <a16:creationId xmlns:a16="http://schemas.microsoft.com/office/drawing/2014/main" id="{24934C24-F633-47B2-AB33-C33CF449745E}"/>
              </a:ext>
            </a:extLst>
          </p:cNvPr>
          <p:cNvSpPr/>
          <p:nvPr/>
        </p:nvSpPr>
        <p:spPr>
          <a:xfrm>
            <a:off x="2266122" y="4946831"/>
            <a:ext cx="6977269" cy="1774644"/>
          </a:xfrm>
          <a:prstGeom prst="round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572544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60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E24AC8C-47E1-4B00-82F0-4D659A4C7843}" type="slidenum">
              <a:rPr lang="bg-BG" altLang="en-US" smtClean="0"/>
              <a:pPr/>
              <a:t>25</a:t>
            </a:fld>
            <a:endParaRPr lang="bg-BG" altLang="en-US"/>
          </a:p>
        </p:txBody>
      </p:sp>
      <p:sp>
        <p:nvSpPr>
          <p:cNvPr id="47108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475345" y="908050"/>
            <a:ext cx="8878455" cy="5248275"/>
          </a:xfrm>
          <a:ln>
            <a:noFill/>
          </a:ln>
        </p:spPr>
        <p:txBody>
          <a:bodyPr rtlCol="0">
            <a:normAutofit/>
          </a:bodyPr>
          <a:lstStyle/>
          <a:p>
            <a:pPr algn="ctr" eaLnBrk="1" fontAlgn="auto" hangingPunct="1"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bg-BG" sz="2550" dirty="0">
              <a:solidFill>
                <a:schemeClr val="folHlink"/>
              </a:solidFill>
            </a:endParaRPr>
          </a:p>
          <a:p>
            <a:pPr algn="ctr" eaLnBrk="1" fontAlgn="auto" hangingPunct="1"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bg-BG" sz="2550" dirty="0">
              <a:solidFill>
                <a:schemeClr val="folHlink"/>
              </a:solidFill>
            </a:endParaRPr>
          </a:p>
          <a:p>
            <a:pPr marL="0" indent="0" algn="ctr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2" panose="05020102010507070707" pitchFamily="18" charset="2"/>
              <a:buNone/>
              <a:tabLst>
                <a:tab pos="271463" algn="l"/>
              </a:tabLst>
              <a:defRPr/>
            </a:pPr>
            <a:r>
              <a:rPr lang="bg-BG" sz="40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БЛАГОДАРЯ  ЗА  ВНИМАНИЕТО!</a:t>
            </a:r>
          </a:p>
          <a:p>
            <a:pPr algn="r" eaLnBrk="1" fontAlgn="auto" hangingPunct="1"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bg-BG" b="1" i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endParaRPr lang="bg-BG" sz="2925" dirty="0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627630" y="838201"/>
            <a:ext cx="7200900" cy="387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spcAft>
                <a:spcPct val="40000"/>
              </a:spcAft>
              <a:buClr>
                <a:srgbClr val="170585"/>
              </a:buClr>
              <a:buSzPct val="90000"/>
              <a:buFont typeface="Wingdings" pitchFamily="2" charset="2"/>
              <a:buChar char="ü"/>
              <a:defRPr sz="2800">
                <a:solidFill>
                  <a:srgbClr val="170587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spcAft>
                <a:spcPct val="40000"/>
              </a:spcAft>
              <a:buClr>
                <a:srgbClr val="170585"/>
              </a:buClr>
              <a:buFont typeface="Wingdings" pitchFamily="2" charset="2"/>
              <a:buChar char="§"/>
              <a:defRPr sz="2400">
                <a:solidFill>
                  <a:srgbClr val="170587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spcAft>
                <a:spcPct val="40000"/>
              </a:spcAft>
              <a:buClr>
                <a:srgbClr val="170585"/>
              </a:buClr>
              <a:buFont typeface="Times New Roman" pitchFamily="18" charset="0"/>
              <a:buChar char="–"/>
              <a:defRPr sz="2200">
                <a:solidFill>
                  <a:srgbClr val="170587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4A4A9E"/>
                </a:solidFill>
                <a:latin typeface="Verdana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4A4A9E"/>
                </a:solidFill>
                <a:latin typeface="Verdana" pitchFamily="34" charset="0"/>
              </a:defRPr>
            </a:lvl9pPr>
          </a:lstStyle>
          <a:p>
            <a:pPr eaLnBrk="1" fontAlgn="auto" hangingPunct="1"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l"/>
              <a:defRPr/>
            </a:pPr>
            <a:endParaRPr lang="bg-BG" altLang="bg-BG" sz="225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12186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2776380"/>
            <a:ext cx="14859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4530959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7241</TotalTime>
  <Words>2544</Words>
  <Application>Microsoft Office PowerPoint</Application>
  <PresentationFormat>Широк екран</PresentationFormat>
  <Paragraphs>200</Paragraphs>
  <Slides>25</Slides>
  <Notes>8</Notes>
  <HiddenSlides>0</HiddenSlides>
  <MMClips>0</MMClips>
  <ScaleCrop>false</ScaleCrop>
  <HeadingPairs>
    <vt:vector size="8" baseType="variant">
      <vt:variant>
        <vt:lpstr>Използвани шрифтове</vt:lpstr>
      </vt:variant>
      <vt:variant>
        <vt:i4>8</vt:i4>
      </vt:variant>
      <vt:variant>
        <vt:lpstr>Тема</vt:lpstr>
      </vt:variant>
      <vt:variant>
        <vt:i4>1</vt:i4>
      </vt:variant>
      <vt:variant>
        <vt:lpstr>Вградени OLE сървъри</vt:lpstr>
      </vt:variant>
      <vt:variant>
        <vt:i4>1</vt:i4>
      </vt:variant>
      <vt:variant>
        <vt:lpstr>Заглавия на слайдовете</vt:lpstr>
      </vt:variant>
      <vt:variant>
        <vt:i4>25</vt:i4>
      </vt:variant>
    </vt:vector>
  </HeadingPairs>
  <TitlesOfParts>
    <vt:vector size="35" baseType="lpstr">
      <vt:lpstr>Arial</vt:lpstr>
      <vt:lpstr>Arial Black</vt:lpstr>
      <vt:lpstr>Calibri</vt:lpstr>
      <vt:lpstr>Calibri Light</vt:lpstr>
      <vt:lpstr>Times New Roman</vt:lpstr>
      <vt:lpstr>Tw Cen MT</vt:lpstr>
      <vt:lpstr>Wingdings</vt:lpstr>
      <vt:lpstr>Wingdings 2</vt:lpstr>
      <vt:lpstr>Office Theme</vt:lpstr>
      <vt:lpstr>Документ на Microsoft Word</vt:lpstr>
      <vt:lpstr>Презентация на PowerPoint</vt:lpstr>
      <vt:lpstr>СЪДЪРЖАНИЕ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Промени в реда за деклариране на  авансовите вноски за 2021 г.</vt:lpstr>
      <vt:lpstr>ОТПАДАНЕ на частта от ГДД по чл. 92 от ЗКПО за деклариране на авансовите вноски за текущата година </vt:lpstr>
      <vt:lpstr>Промени в сроковете за деклариране на  авансовите вноски за 2021 г.</vt:lpstr>
      <vt:lpstr>Презентация на PowerPoint</vt:lpstr>
      <vt:lpstr>Промяна в чл. 89 – лихва при превишение на годишния корпоративен данък над определените авансови вноски</vt:lpstr>
      <vt:lpstr>Авансови вноски за корпоративен данък</vt:lpstr>
      <vt:lpstr>Презентация на PowerPoint</vt:lpstr>
      <vt:lpstr>    </vt:lpstr>
      <vt:lpstr>Презентация на PowerPoint</vt:lpstr>
      <vt:lpstr>Удължаване на срока за инвестиране на преотстъпения данък по чл. 189б от ЗКПО от земеделските стопани</vt:lpstr>
      <vt:lpstr>Презентация на PowerPoint</vt:lpstr>
      <vt:lpstr>Удължаване на срока за ползване на преотстъпване на КД при условията на държавна помощ за регионално развитие</vt:lpstr>
      <vt:lpstr>Допълнение на дефиницията на § 1, т. 21 от ДР на ЗКПО</vt:lpstr>
      <vt:lpstr>Презентация на PowerPoint</vt:lpstr>
      <vt:lpstr>Преходен режим за облекчено данъчно третиране за печалби и доходи, реализирани от търговия на пазар за растеж</vt:lpstr>
      <vt:lpstr>Презентация на PowerPoint</vt:lpstr>
      <vt:lpstr>Презентация на PowerPoint</vt:lpstr>
      <vt:lpstr>Презентация на PowerPoint</vt:lpstr>
    </vt:vector>
  </TitlesOfParts>
  <Company>NRA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ИВАНИНА СТАНИМИРОВА МИРИНСКА</dc:creator>
  <cp:lastModifiedBy>Цвети Янкова</cp:lastModifiedBy>
  <cp:revision>622</cp:revision>
  <cp:lastPrinted>2018-12-06T07:12:31Z</cp:lastPrinted>
  <dcterms:created xsi:type="dcterms:W3CDTF">2017-01-16T14:28:27Z</dcterms:created>
  <dcterms:modified xsi:type="dcterms:W3CDTF">2020-12-15T12:03:04Z</dcterms:modified>
</cp:coreProperties>
</file>