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61" r:id="rId2"/>
    <p:sldId id="410" r:id="rId3"/>
    <p:sldId id="409" r:id="rId4"/>
    <p:sldId id="378" r:id="rId5"/>
    <p:sldId id="384" r:id="rId6"/>
    <p:sldId id="376" r:id="rId7"/>
    <p:sldId id="401" r:id="rId8"/>
    <p:sldId id="360" r:id="rId9"/>
    <p:sldId id="386" r:id="rId10"/>
    <p:sldId id="405" r:id="rId11"/>
    <p:sldId id="403" r:id="rId12"/>
    <p:sldId id="380" r:id="rId13"/>
    <p:sldId id="383" r:id="rId14"/>
    <p:sldId id="388" r:id="rId15"/>
    <p:sldId id="389" r:id="rId16"/>
    <p:sldId id="393" r:id="rId17"/>
    <p:sldId id="382" r:id="rId18"/>
    <p:sldId id="390" r:id="rId19"/>
    <p:sldId id="406" r:id="rId20"/>
    <p:sldId id="399" r:id="rId21"/>
    <p:sldId id="395" r:id="rId22"/>
    <p:sldId id="394" r:id="rId23"/>
    <p:sldId id="408" r:id="rId24"/>
    <p:sldId id="341" r:id="rId25"/>
  </p:sldIdLst>
  <p:sldSz cx="12192000" cy="6858000"/>
  <p:notesSz cx="6808788" cy="9940925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ЮЛИЯНА ГЕОРГИЕВА АНДОНОВА" initials="ЮГА" lastIdx="2" clrIdx="0"/>
  <p:cmAuthor id="1" name="Elena" initials="Yoncheva" lastIdx="1" clrIdx="1">
    <p:extLst>
      <p:ext uri="{19B8F6BF-5375-455C-9EA6-DF929625EA0E}">
        <p15:presenceInfo xmlns:p15="http://schemas.microsoft.com/office/powerpoint/2012/main" userId="Elena" providerId="None"/>
      </p:ext>
    </p:extLst>
  </p:cmAuthor>
  <p:cmAuthor id="2" name="User NRA" initials="NRA" lastIdx="1" clrIdx="2">
    <p:extLst>
      <p:ext uri="{19B8F6BF-5375-455C-9EA6-DF929625EA0E}">
        <p15:presenceInfo xmlns:p15="http://schemas.microsoft.com/office/powerpoint/2012/main" userId="User NR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2E"/>
    <a:srgbClr val="002368"/>
    <a:srgbClr val="000068"/>
    <a:srgbClr val="B00000"/>
    <a:srgbClr val="7B0000"/>
    <a:srgbClr val="6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74" autoAdjust="0"/>
    <p:restoredTop sz="94624" autoAdjust="0"/>
  </p:normalViewPr>
  <p:slideViewPr>
    <p:cSldViewPr snapToGrid="0">
      <p:cViewPr varScale="1">
        <p:scale>
          <a:sx n="81" d="100"/>
          <a:sy n="81" d="100"/>
        </p:scale>
        <p:origin x="10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1FD843-071A-4E5B-9924-C810853A688F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FA0FB4-0515-4533-BC7C-B21FE8BC70A3}">
      <dgm:prSet phldrT="[Text]" custT="1"/>
      <dgm:spPr>
        <a:solidFill>
          <a:srgbClr val="FF0000"/>
        </a:solidFill>
      </dgm:spPr>
      <dgm:t>
        <a:bodyPr/>
        <a:lstStyle/>
        <a:p>
          <a:r>
            <a:rPr lang="bg-BG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електроенен интерфейс</a:t>
          </a:r>
        </a:p>
        <a:p>
          <a:r>
            <a:rPr lang="bg-BG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(доставчик)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BB4CB2-FFEB-44E6-9555-755E380B3288}" type="parTrans" cxnId="{232926D3-D6D6-40ED-AFE1-AC5BF6B6C61C}">
      <dgm:prSet/>
      <dgm:spPr/>
      <dgm:t>
        <a:bodyPr/>
        <a:lstStyle/>
        <a:p>
          <a:endParaRPr lang="en-US"/>
        </a:p>
      </dgm:t>
    </dgm:pt>
    <dgm:pt modelId="{B3B9C010-12FB-46D1-9A8D-D9DFCF6B6632}" type="sibTrans" cxnId="{232926D3-D6D6-40ED-AFE1-AC5BF6B6C61C}">
      <dgm:prSet/>
      <dgm:spPr/>
      <dgm:t>
        <a:bodyPr/>
        <a:lstStyle/>
        <a:p>
          <a:endParaRPr lang="en-US"/>
        </a:p>
      </dgm:t>
    </dgm:pt>
    <dgm:pt modelId="{550CE42F-7804-4B61-8BF5-7B37CE72312B}">
      <dgm:prSet phldrT="[Text]" custT="1"/>
      <dgm:spPr/>
      <dgm:t>
        <a:bodyPr/>
        <a:lstStyle/>
        <a:p>
          <a:r>
            <a:rPr lang="bg-BG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основен доставчик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41333D-BF79-4BBA-BA83-16465BC2874A}" type="parTrans" cxnId="{7B628155-8F04-49CD-B679-FEF82BC284C8}">
      <dgm:prSet/>
      <dgm:spPr/>
      <dgm:t>
        <a:bodyPr/>
        <a:lstStyle/>
        <a:p>
          <a:endParaRPr lang="en-US"/>
        </a:p>
      </dgm:t>
    </dgm:pt>
    <dgm:pt modelId="{66B7D99E-4398-482A-AC89-C6D83B6F30A0}" type="sibTrans" cxnId="{7B628155-8F04-49CD-B679-FEF82BC284C8}">
      <dgm:prSet/>
      <dgm:spPr/>
      <dgm:t>
        <a:bodyPr/>
        <a:lstStyle/>
        <a:p>
          <a:endParaRPr lang="en-US"/>
        </a:p>
      </dgm:t>
    </dgm:pt>
    <dgm:pt modelId="{E0A190EA-50DB-4852-B09F-709EB54C0B69}">
      <dgm:prSet phldrT="[Text]" custT="1"/>
      <dgm:spPr/>
      <dgm:t>
        <a:bodyPr/>
        <a:lstStyle/>
        <a:p>
          <a:r>
            <a:rPr lang="bg-BG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получател 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FE407E-CDE9-4FCC-92EA-5CF87A574F9B}" type="parTrans" cxnId="{0CC86B2B-A6E7-4AF1-923B-D3F5ABC2B025}">
      <dgm:prSet/>
      <dgm:spPr/>
      <dgm:t>
        <a:bodyPr/>
        <a:lstStyle/>
        <a:p>
          <a:endParaRPr lang="en-US"/>
        </a:p>
      </dgm:t>
    </dgm:pt>
    <dgm:pt modelId="{56535DA0-389D-4DE7-98CE-313D17307C03}" type="sibTrans" cxnId="{0CC86B2B-A6E7-4AF1-923B-D3F5ABC2B025}">
      <dgm:prSet/>
      <dgm:spPr/>
      <dgm:t>
        <a:bodyPr/>
        <a:lstStyle/>
        <a:p>
          <a:endParaRPr lang="en-US"/>
        </a:p>
      </dgm:t>
    </dgm:pt>
    <dgm:pt modelId="{83D6A622-294D-47D6-AB74-38030AFC5BD4}">
      <dgm:prSet phldrT="[Text]"/>
      <dgm:spPr/>
      <dgm:t>
        <a:bodyPr/>
        <a:lstStyle/>
        <a:p>
          <a:endParaRPr lang="en-US" dirty="0"/>
        </a:p>
      </dgm:t>
    </dgm:pt>
    <dgm:pt modelId="{83995B19-9E2E-460D-A35A-0242A7907B28}" type="parTrans" cxnId="{2F2C23DF-3B3A-498E-8333-AE6EB7D45827}">
      <dgm:prSet/>
      <dgm:spPr/>
      <dgm:t>
        <a:bodyPr/>
        <a:lstStyle/>
        <a:p>
          <a:endParaRPr lang="en-US"/>
        </a:p>
      </dgm:t>
    </dgm:pt>
    <dgm:pt modelId="{61E0B77C-DF07-4E2B-A268-57036D66692C}" type="sibTrans" cxnId="{2F2C23DF-3B3A-498E-8333-AE6EB7D45827}">
      <dgm:prSet/>
      <dgm:spPr/>
      <dgm:t>
        <a:bodyPr/>
        <a:lstStyle/>
        <a:p>
          <a:endParaRPr lang="en-US"/>
        </a:p>
      </dgm:t>
    </dgm:pt>
    <dgm:pt modelId="{AFF9F5E0-2145-4356-84C9-66750C83357B}">
      <dgm:prSet phldrT="[Text]"/>
      <dgm:spPr/>
      <dgm:t>
        <a:bodyPr/>
        <a:lstStyle/>
        <a:p>
          <a:endParaRPr lang="en-US" dirty="0"/>
        </a:p>
      </dgm:t>
    </dgm:pt>
    <dgm:pt modelId="{8D1ECB96-5BBF-4ACC-9850-7E92117611D1}" type="parTrans" cxnId="{71C53A85-92BE-4948-866C-68C595D753C5}">
      <dgm:prSet/>
      <dgm:spPr/>
      <dgm:t>
        <a:bodyPr/>
        <a:lstStyle/>
        <a:p>
          <a:endParaRPr lang="en-US"/>
        </a:p>
      </dgm:t>
    </dgm:pt>
    <dgm:pt modelId="{57C4FA60-4CBE-4843-AEC9-E18A8B500329}" type="sibTrans" cxnId="{71C53A85-92BE-4948-866C-68C595D753C5}">
      <dgm:prSet/>
      <dgm:spPr/>
      <dgm:t>
        <a:bodyPr/>
        <a:lstStyle/>
        <a:p>
          <a:endParaRPr lang="en-US"/>
        </a:p>
      </dgm:t>
    </dgm:pt>
    <dgm:pt modelId="{57CABBA0-DCBF-4E3C-B7D0-69AB1BA7F6FE}">
      <dgm:prSet/>
      <dgm:spPr/>
      <dgm:t>
        <a:bodyPr/>
        <a:lstStyle/>
        <a:p>
          <a:endParaRPr lang="en-US"/>
        </a:p>
      </dgm:t>
    </dgm:pt>
    <dgm:pt modelId="{57DDB1AA-777D-49E2-82B4-6F4D7CD74CF9}" type="parTrans" cxnId="{0F3B2C1E-4D1B-487E-A604-A8902062339C}">
      <dgm:prSet/>
      <dgm:spPr/>
      <dgm:t>
        <a:bodyPr/>
        <a:lstStyle/>
        <a:p>
          <a:endParaRPr lang="en-US"/>
        </a:p>
      </dgm:t>
    </dgm:pt>
    <dgm:pt modelId="{76AD12D9-9222-4926-B4C1-C7A899A5303A}" type="sibTrans" cxnId="{0F3B2C1E-4D1B-487E-A604-A8902062339C}">
      <dgm:prSet/>
      <dgm:spPr/>
      <dgm:t>
        <a:bodyPr/>
        <a:lstStyle/>
        <a:p>
          <a:endParaRPr lang="en-US"/>
        </a:p>
      </dgm:t>
    </dgm:pt>
    <dgm:pt modelId="{6D09BDE9-915D-4ECE-8E39-5FECAD59A365}">
      <dgm:prSet/>
      <dgm:spPr/>
      <dgm:t>
        <a:bodyPr/>
        <a:lstStyle/>
        <a:p>
          <a:endParaRPr lang="en-US"/>
        </a:p>
      </dgm:t>
    </dgm:pt>
    <dgm:pt modelId="{FC304C42-9676-4257-9D9A-0777F1C566C1}" type="parTrans" cxnId="{3C5F3BE7-FC48-4779-82F2-378F1200D031}">
      <dgm:prSet/>
      <dgm:spPr/>
      <dgm:t>
        <a:bodyPr/>
        <a:lstStyle/>
        <a:p>
          <a:endParaRPr lang="en-US"/>
        </a:p>
      </dgm:t>
    </dgm:pt>
    <dgm:pt modelId="{5C2AB19F-C486-409C-B994-4003F0341698}" type="sibTrans" cxnId="{3C5F3BE7-FC48-4779-82F2-378F1200D031}">
      <dgm:prSet/>
      <dgm:spPr/>
      <dgm:t>
        <a:bodyPr/>
        <a:lstStyle/>
        <a:p>
          <a:endParaRPr lang="en-US"/>
        </a:p>
      </dgm:t>
    </dgm:pt>
    <dgm:pt modelId="{B4960D52-9C96-4274-9E52-C17ECFCD774E}">
      <dgm:prSet/>
      <dgm:spPr/>
      <dgm:t>
        <a:bodyPr/>
        <a:lstStyle/>
        <a:p>
          <a:endParaRPr lang="en-US"/>
        </a:p>
      </dgm:t>
    </dgm:pt>
    <dgm:pt modelId="{8472E3D9-EAB7-4136-AD2A-B1859709E0F3}" type="parTrans" cxnId="{F91E1258-AEE6-4170-A088-8E304DBB886B}">
      <dgm:prSet/>
      <dgm:spPr/>
      <dgm:t>
        <a:bodyPr/>
        <a:lstStyle/>
        <a:p>
          <a:endParaRPr lang="en-US"/>
        </a:p>
      </dgm:t>
    </dgm:pt>
    <dgm:pt modelId="{826F6340-C23A-43D8-BDC6-BF9F89B5DE9F}" type="sibTrans" cxnId="{F91E1258-AEE6-4170-A088-8E304DBB886B}">
      <dgm:prSet/>
      <dgm:spPr/>
      <dgm:t>
        <a:bodyPr/>
        <a:lstStyle/>
        <a:p>
          <a:endParaRPr lang="en-US"/>
        </a:p>
      </dgm:t>
    </dgm:pt>
    <dgm:pt modelId="{F20E6F63-243F-4F99-99BC-23575A267900}">
      <dgm:prSet/>
      <dgm:spPr/>
      <dgm:t>
        <a:bodyPr/>
        <a:lstStyle/>
        <a:p>
          <a:endParaRPr lang="en-US"/>
        </a:p>
      </dgm:t>
    </dgm:pt>
    <dgm:pt modelId="{28F3B113-8C2C-4D87-BB0B-8A423848BBE5}" type="parTrans" cxnId="{86300A7D-267F-4E47-93B2-632C7A8C865F}">
      <dgm:prSet/>
      <dgm:spPr/>
      <dgm:t>
        <a:bodyPr/>
        <a:lstStyle/>
        <a:p>
          <a:endParaRPr lang="en-US"/>
        </a:p>
      </dgm:t>
    </dgm:pt>
    <dgm:pt modelId="{BBA62485-DDC3-451D-9C02-55FF611E400D}" type="sibTrans" cxnId="{86300A7D-267F-4E47-93B2-632C7A8C865F}">
      <dgm:prSet/>
      <dgm:spPr/>
      <dgm:t>
        <a:bodyPr/>
        <a:lstStyle/>
        <a:p>
          <a:endParaRPr lang="en-US"/>
        </a:p>
      </dgm:t>
    </dgm:pt>
    <dgm:pt modelId="{E3919D6C-90FF-44C3-A236-5E4B525849AC}">
      <dgm:prSet/>
      <dgm:spPr/>
      <dgm:t>
        <a:bodyPr/>
        <a:lstStyle/>
        <a:p>
          <a:endParaRPr lang="en-US"/>
        </a:p>
      </dgm:t>
    </dgm:pt>
    <dgm:pt modelId="{BCBFDBF2-4A37-431B-8CAB-1F72B00C0C24}" type="parTrans" cxnId="{E5EB038D-317C-4DBF-A676-7359D8D40B59}">
      <dgm:prSet/>
      <dgm:spPr/>
      <dgm:t>
        <a:bodyPr/>
        <a:lstStyle/>
        <a:p>
          <a:endParaRPr lang="en-US"/>
        </a:p>
      </dgm:t>
    </dgm:pt>
    <dgm:pt modelId="{B8CFD10E-53CA-481E-B1C4-F5E6DA7734AE}" type="sibTrans" cxnId="{E5EB038D-317C-4DBF-A676-7359D8D40B59}">
      <dgm:prSet/>
      <dgm:spPr/>
      <dgm:t>
        <a:bodyPr/>
        <a:lstStyle/>
        <a:p>
          <a:endParaRPr lang="en-US"/>
        </a:p>
      </dgm:t>
    </dgm:pt>
    <dgm:pt modelId="{2BA95201-4E95-48F4-A4D3-307F0000CCF5}">
      <dgm:prSet custScaleX="319096" custScaleY="79426" custRadScaleRad="118454" custRadScaleInc="471"/>
      <dgm:spPr/>
      <dgm:t>
        <a:bodyPr/>
        <a:lstStyle/>
        <a:p>
          <a:endParaRPr lang="en-US"/>
        </a:p>
      </dgm:t>
    </dgm:pt>
    <dgm:pt modelId="{2FF1C08E-711F-4ECD-B5D0-61432EED0494}" type="parTrans" cxnId="{896C8A44-3874-4210-B629-D113D31EB329}">
      <dgm:prSet/>
      <dgm:spPr/>
      <dgm:t>
        <a:bodyPr/>
        <a:lstStyle/>
        <a:p>
          <a:endParaRPr lang="en-US"/>
        </a:p>
      </dgm:t>
    </dgm:pt>
    <dgm:pt modelId="{8593719B-ADD2-4262-A1E4-0220D81B0196}" type="sibTrans" cxnId="{896C8A44-3874-4210-B629-D113D31EB329}">
      <dgm:prSet/>
      <dgm:spPr/>
      <dgm:t>
        <a:bodyPr/>
        <a:lstStyle/>
        <a:p>
          <a:endParaRPr lang="en-US"/>
        </a:p>
      </dgm:t>
    </dgm:pt>
    <dgm:pt modelId="{AFEA4F1F-9638-4541-A962-4E9F61FEAABA}">
      <dgm:prSet custScaleX="319096" custScaleY="79426" custRadScaleRad="118454" custRadScaleInc="471"/>
      <dgm:spPr/>
      <dgm:t>
        <a:bodyPr/>
        <a:lstStyle/>
        <a:p>
          <a:endParaRPr lang="en-US"/>
        </a:p>
      </dgm:t>
    </dgm:pt>
    <dgm:pt modelId="{A8AD1985-F1A5-486E-89BE-AA58E34F7D3E}" type="parTrans" cxnId="{BA8501E9-0A49-4504-951F-D858A7306263}">
      <dgm:prSet/>
      <dgm:spPr/>
      <dgm:t>
        <a:bodyPr/>
        <a:lstStyle/>
        <a:p>
          <a:endParaRPr lang="en-US"/>
        </a:p>
      </dgm:t>
    </dgm:pt>
    <dgm:pt modelId="{9290E85C-DA16-451C-83F2-D3DA6DEC091D}" type="sibTrans" cxnId="{BA8501E9-0A49-4504-951F-D858A7306263}">
      <dgm:prSet/>
      <dgm:spPr/>
      <dgm:t>
        <a:bodyPr/>
        <a:lstStyle/>
        <a:p>
          <a:endParaRPr lang="en-US"/>
        </a:p>
      </dgm:t>
    </dgm:pt>
    <dgm:pt modelId="{4CEBF8DA-5758-4E45-AFFC-4523F4768BA9}" type="pres">
      <dgm:prSet presAssocID="{DD1FD843-071A-4E5B-9924-C810853A688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BDE42EB-CD16-49E2-B107-A100C32A15FA}" type="pres">
      <dgm:prSet presAssocID="{8AFA0FB4-0515-4533-BC7C-B21FE8BC70A3}" presName="singleCycle" presStyleCnt="0"/>
      <dgm:spPr/>
    </dgm:pt>
    <dgm:pt modelId="{3BACC04D-3297-41C9-957D-C00E5CDEB484}" type="pres">
      <dgm:prSet presAssocID="{8AFA0FB4-0515-4533-BC7C-B21FE8BC70A3}" presName="singleCenter" presStyleLbl="node1" presStyleIdx="0" presStyleCnt="3" custScaleX="341538" custScaleY="107687" custLinFactNeighborX="-1708" custLinFactNeighborY="-1915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DC972CE4-C3DB-4F04-BC43-903DD00672D9}" type="pres">
      <dgm:prSet presAssocID="{3241333D-BF79-4BBA-BA83-16465BC2874A}" presName="Name56" presStyleLbl="parChTrans1D2" presStyleIdx="0" presStyleCnt="2"/>
      <dgm:spPr/>
      <dgm:t>
        <a:bodyPr/>
        <a:lstStyle/>
        <a:p>
          <a:endParaRPr lang="en-US"/>
        </a:p>
      </dgm:t>
    </dgm:pt>
    <dgm:pt modelId="{6252FDB8-DF6E-4540-AEE2-CF398DFF698B}" type="pres">
      <dgm:prSet presAssocID="{550CE42F-7804-4B61-8BF5-7B37CE72312B}" presName="text0" presStyleLbl="node1" presStyleIdx="1" presStyleCnt="3" custScaleX="430059" custScaleY="95862" custRadScaleRad="103355" custRadScaleInc="-19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7A62F5-A6D7-4D33-890E-D10A358C7E2F}" type="pres">
      <dgm:prSet presAssocID="{09FE407E-CDE9-4FCC-92EA-5CF87A574F9B}" presName="Name56" presStyleLbl="parChTrans1D2" presStyleIdx="1" presStyleCnt="2"/>
      <dgm:spPr/>
      <dgm:t>
        <a:bodyPr/>
        <a:lstStyle/>
        <a:p>
          <a:endParaRPr lang="en-US"/>
        </a:p>
      </dgm:t>
    </dgm:pt>
    <dgm:pt modelId="{3660931D-32C9-4985-8343-C46DE8BFEABD}" type="pres">
      <dgm:prSet presAssocID="{E0A190EA-50DB-4852-B09F-709EB54C0B69}" presName="text0" presStyleLbl="node1" presStyleIdx="2" presStyleCnt="3" custScaleX="466078" custScaleY="75896" custRadScaleRad="157560" custRadScaleInc="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8501E9-0A49-4504-951F-D858A7306263}" srcId="{DD1FD843-071A-4E5B-9924-C810853A688F}" destId="{AFEA4F1F-9638-4541-A962-4E9F61FEAABA}" srcOrd="9" destOrd="0" parTransId="{A8AD1985-F1A5-486E-89BE-AA58E34F7D3E}" sibTransId="{9290E85C-DA16-451C-83F2-D3DA6DEC091D}"/>
    <dgm:cxn modelId="{EA5D24F6-4606-4557-8C8B-8B30BDE00D08}" type="presOf" srcId="{09FE407E-CDE9-4FCC-92EA-5CF87A574F9B}" destId="{957A62F5-A6D7-4D33-890E-D10A358C7E2F}" srcOrd="0" destOrd="0" presId="urn:microsoft.com/office/officeart/2008/layout/RadialCluster"/>
    <dgm:cxn modelId="{7B628155-8F04-49CD-B679-FEF82BC284C8}" srcId="{8AFA0FB4-0515-4533-BC7C-B21FE8BC70A3}" destId="{550CE42F-7804-4B61-8BF5-7B37CE72312B}" srcOrd="0" destOrd="0" parTransId="{3241333D-BF79-4BBA-BA83-16465BC2874A}" sibTransId="{66B7D99E-4398-482A-AC89-C6D83B6F30A0}"/>
    <dgm:cxn modelId="{3C5F3BE7-FC48-4779-82F2-378F1200D031}" srcId="{DD1FD843-071A-4E5B-9924-C810853A688F}" destId="{6D09BDE9-915D-4ECE-8E39-5FECAD59A365}" srcOrd="4" destOrd="0" parTransId="{FC304C42-9676-4257-9D9A-0777F1C566C1}" sibTransId="{5C2AB19F-C486-409C-B994-4003F0341698}"/>
    <dgm:cxn modelId="{0F3B2C1E-4D1B-487E-A604-A8902062339C}" srcId="{DD1FD843-071A-4E5B-9924-C810853A688F}" destId="{57CABBA0-DCBF-4E3C-B7D0-69AB1BA7F6FE}" srcOrd="3" destOrd="0" parTransId="{57DDB1AA-777D-49E2-82B4-6F4D7CD74CF9}" sibTransId="{76AD12D9-9222-4926-B4C1-C7A899A5303A}"/>
    <dgm:cxn modelId="{1961ACD7-6357-4864-B19D-D833E1EDC124}" type="presOf" srcId="{3241333D-BF79-4BBA-BA83-16465BC2874A}" destId="{DC972CE4-C3DB-4F04-BC43-903DD00672D9}" srcOrd="0" destOrd="0" presId="urn:microsoft.com/office/officeart/2008/layout/RadialCluster"/>
    <dgm:cxn modelId="{0CC86B2B-A6E7-4AF1-923B-D3F5ABC2B025}" srcId="{8AFA0FB4-0515-4533-BC7C-B21FE8BC70A3}" destId="{E0A190EA-50DB-4852-B09F-709EB54C0B69}" srcOrd="1" destOrd="0" parTransId="{09FE407E-CDE9-4FCC-92EA-5CF87A574F9B}" sibTransId="{56535DA0-389D-4DE7-98CE-313D17307C03}"/>
    <dgm:cxn modelId="{E5EB038D-317C-4DBF-A676-7359D8D40B59}" srcId="{DD1FD843-071A-4E5B-9924-C810853A688F}" destId="{E3919D6C-90FF-44C3-A236-5E4B525849AC}" srcOrd="7" destOrd="0" parTransId="{BCBFDBF2-4A37-431B-8CAB-1F72B00C0C24}" sibTransId="{B8CFD10E-53CA-481E-B1C4-F5E6DA7734AE}"/>
    <dgm:cxn modelId="{232926D3-D6D6-40ED-AFE1-AC5BF6B6C61C}" srcId="{DD1FD843-071A-4E5B-9924-C810853A688F}" destId="{8AFA0FB4-0515-4533-BC7C-B21FE8BC70A3}" srcOrd="0" destOrd="0" parTransId="{39BB4CB2-FFEB-44E6-9555-755E380B3288}" sibTransId="{B3B9C010-12FB-46D1-9A8D-D9DFCF6B6632}"/>
    <dgm:cxn modelId="{BD3FB5BA-80EB-4C8F-B9BD-3106F7C521B3}" type="presOf" srcId="{DD1FD843-071A-4E5B-9924-C810853A688F}" destId="{4CEBF8DA-5758-4E45-AFFC-4523F4768BA9}" srcOrd="0" destOrd="0" presId="urn:microsoft.com/office/officeart/2008/layout/RadialCluster"/>
    <dgm:cxn modelId="{5EACF71C-BBF2-4E86-8A7E-D96A8544294A}" type="presOf" srcId="{E0A190EA-50DB-4852-B09F-709EB54C0B69}" destId="{3660931D-32C9-4985-8343-C46DE8BFEABD}" srcOrd="0" destOrd="0" presId="urn:microsoft.com/office/officeart/2008/layout/RadialCluster"/>
    <dgm:cxn modelId="{F91E1258-AEE6-4170-A088-8E304DBB886B}" srcId="{DD1FD843-071A-4E5B-9924-C810853A688F}" destId="{B4960D52-9C96-4274-9E52-C17ECFCD774E}" srcOrd="5" destOrd="0" parTransId="{8472E3D9-EAB7-4136-AD2A-B1859709E0F3}" sibTransId="{826F6340-C23A-43D8-BDC6-BF9F89B5DE9F}"/>
    <dgm:cxn modelId="{71C53A85-92BE-4948-866C-68C595D753C5}" srcId="{DD1FD843-071A-4E5B-9924-C810853A688F}" destId="{AFF9F5E0-2145-4356-84C9-66750C83357B}" srcOrd="2" destOrd="0" parTransId="{8D1ECB96-5BBF-4ACC-9850-7E92117611D1}" sibTransId="{57C4FA60-4CBE-4843-AEC9-E18A8B500329}"/>
    <dgm:cxn modelId="{896C8A44-3874-4210-B629-D113D31EB329}" srcId="{DD1FD843-071A-4E5B-9924-C810853A688F}" destId="{2BA95201-4E95-48F4-A4D3-307F0000CCF5}" srcOrd="8" destOrd="0" parTransId="{2FF1C08E-711F-4ECD-B5D0-61432EED0494}" sibTransId="{8593719B-ADD2-4262-A1E4-0220D81B0196}"/>
    <dgm:cxn modelId="{89604313-48B7-4407-B212-98FB7F9F13EA}" type="presOf" srcId="{8AFA0FB4-0515-4533-BC7C-B21FE8BC70A3}" destId="{3BACC04D-3297-41C9-957D-C00E5CDEB484}" srcOrd="0" destOrd="0" presId="urn:microsoft.com/office/officeart/2008/layout/RadialCluster"/>
    <dgm:cxn modelId="{2F2C23DF-3B3A-498E-8333-AE6EB7D45827}" srcId="{DD1FD843-071A-4E5B-9924-C810853A688F}" destId="{83D6A622-294D-47D6-AB74-38030AFC5BD4}" srcOrd="1" destOrd="0" parTransId="{83995B19-9E2E-460D-A35A-0242A7907B28}" sibTransId="{61E0B77C-DF07-4E2B-A268-57036D66692C}"/>
    <dgm:cxn modelId="{86300A7D-267F-4E47-93B2-632C7A8C865F}" srcId="{DD1FD843-071A-4E5B-9924-C810853A688F}" destId="{F20E6F63-243F-4F99-99BC-23575A267900}" srcOrd="6" destOrd="0" parTransId="{28F3B113-8C2C-4D87-BB0B-8A423848BBE5}" sibTransId="{BBA62485-DDC3-451D-9C02-55FF611E400D}"/>
    <dgm:cxn modelId="{F8653487-B9CE-442A-9875-BE9ACF58710A}" type="presOf" srcId="{550CE42F-7804-4B61-8BF5-7B37CE72312B}" destId="{6252FDB8-DF6E-4540-AEE2-CF398DFF698B}" srcOrd="0" destOrd="0" presId="urn:microsoft.com/office/officeart/2008/layout/RadialCluster"/>
    <dgm:cxn modelId="{F2FBA9DE-82CF-449A-8DCA-53B3736AFC7C}" type="presParOf" srcId="{4CEBF8DA-5758-4E45-AFFC-4523F4768BA9}" destId="{4BDE42EB-CD16-49E2-B107-A100C32A15FA}" srcOrd="0" destOrd="0" presId="urn:microsoft.com/office/officeart/2008/layout/RadialCluster"/>
    <dgm:cxn modelId="{17BC6CB5-0934-4D4D-AA79-C3A71EABB02D}" type="presParOf" srcId="{4BDE42EB-CD16-49E2-B107-A100C32A15FA}" destId="{3BACC04D-3297-41C9-957D-C00E5CDEB484}" srcOrd="0" destOrd="0" presId="urn:microsoft.com/office/officeart/2008/layout/RadialCluster"/>
    <dgm:cxn modelId="{D9DDAD2C-6BBE-4F3B-B9F2-9DFE34246996}" type="presParOf" srcId="{4BDE42EB-CD16-49E2-B107-A100C32A15FA}" destId="{DC972CE4-C3DB-4F04-BC43-903DD00672D9}" srcOrd="1" destOrd="0" presId="urn:microsoft.com/office/officeart/2008/layout/RadialCluster"/>
    <dgm:cxn modelId="{46CDA88A-8265-4C63-AE7B-A5D7ED305F87}" type="presParOf" srcId="{4BDE42EB-CD16-49E2-B107-A100C32A15FA}" destId="{6252FDB8-DF6E-4540-AEE2-CF398DFF698B}" srcOrd="2" destOrd="0" presId="urn:microsoft.com/office/officeart/2008/layout/RadialCluster"/>
    <dgm:cxn modelId="{222FD037-5994-468C-B2B3-85AA61C0F921}" type="presParOf" srcId="{4BDE42EB-CD16-49E2-B107-A100C32A15FA}" destId="{957A62F5-A6D7-4D33-890E-D10A358C7E2F}" srcOrd="3" destOrd="0" presId="urn:microsoft.com/office/officeart/2008/layout/RadialCluster"/>
    <dgm:cxn modelId="{2E64A3E8-DF87-4CCE-A4DE-D3A558584D52}" type="presParOf" srcId="{4BDE42EB-CD16-49E2-B107-A100C32A15FA}" destId="{3660931D-32C9-4985-8343-C46DE8BFEABD}" srcOrd="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CC04D-3297-41C9-957D-C00E5CDEB484}">
      <dsp:nvSpPr>
        <dsp:cNvPr id="0" name=""/>
        <dsp:cNvSpPr/>
      </dsp:nvSpPr>
      <dsp:spPr>
        <a:xfrm>
          <a:off x="3222295" y="1289549"/>
          <a:ext cx="3965400" cy="1250291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електроенен интерфейс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(доставчик)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83329" y="1350583"/>
        <a:ext cx="3843332" cy="1128223"/>
      </dsp:txXfrm>
    </dsp:sp>
    <dsp:sp modelId="{DC972CE4-C3DB-4F04-BC43-903DD00672D9}">
      <dsp:nvSpPr>
        <dsp:cNvPr id="0" name=""/>
        <dsp:cNvSpPr/>
      </dsp:nvSpPr>
      <dsp:spPr>
        <a:xfrm rot="16209448">
          <a:off x="4937600" y="1019696"/>
          <a:ext cx="53970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970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52FDB8-DF6E-4540-AEE2-CF398DFF698B}">
      <dsp:nvSpPr>
        <dsp:cNvPr id="0" name=""/>
        <dsp:cNvSpPr/>
      </dsp:nvSpPr>
      <dsp:spPr>
        <a:xfrm>
          <a:off x="3536511" y="4133"/>
          <a:ext cx="3345421" cy="7457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основен доставчик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72913" y="40535"/>
        <a:ext cx="3272617" cy="672904"/>
      </dsp:txXfrm>
    </dsp:sp>
    <dsp:sp modelId="{957A62F5-A6D7-4D33-890E-D10A358C7E2F}">
      <dsp:nvSpPr>
        <dsp:cNvPr id="0" name=""/>
        <dsp:cNvSpPr/>
      </dsp:nvSpPr>
      <dsp:spPr>
        <a:xfrm rot="5323787">
          <a:off x="4857016" y="2909794"/>
          <a:ext cx="74008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008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60931D-32C9-4985-8343-C46DE8BFEABD}">
      <dsp:nvSpPr>
        <dsp:cNvPr id="0" name=""/>
        <dsp:cNvSpPr/>
      </dsp:nvSpPr>
      <dsp:spPr>
        <a:xfrm>
          <a:off x="3429001" y="3279747"/>
          <a:ext cx="3625613" cy="5903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получател 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57822" y="3308568"/>
        <a:ext cx="3567971" cy="5327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quarter" idx="1"/>
          </p:nvPr>
        </p:nvSpPr>
        <p:spPr>
          <a:xfrm>
            <a:off x="3855981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C80D59B8-FF51-4F42-BC9C-8A9B2E757752}" type="datetimeFigureOut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1733"/>
            <a:ext cx="2951217" cy="49760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3"/>
          </p:nvPr>
        </p:nvSpPr>
        <p:spPr>
          <a:xfrm>
            <a:off x="3855981" y="9441733"/>
            <a:ext cx="2951217" cy="49760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113A1F93-0DEF-4717-AC29-A6D1FA74AB10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270384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55981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3FFAC20F-13C3-4040-BF98-88C6C45DF23D}" type="datetimeFigureOut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6125"/>
            <a:ext cx="662781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9" rIns="91577" bIns="45789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0562" y="4721662"/>
            <a:ext cx="5447666" cy="4473654"/>
          </a:xfrm>
          <a:prstGeom prst="rect">
            <a:avLst/>
          </a:prstGeom>
        </p:spPr>
        <p:txBody>
          <a:bodyPr vert="horz" lIns="91577" tIns="45789" rIns="91577" bIns="45789" rtlCol="0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1733"/>
            <a:ext cx="2951217" cy="49760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55981" y="9441733"/>
            <a:ext cx="2951217" cy="49760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B08544C5-CDAE-4A75-99FC-9DDB3F50D81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73113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544C5-CDAE-4A75-99FC-9DDB3F50D81F}" type="slidenum">
              <a:rPr lang="bg-BG" smtClean="0"/>
              <a:pPr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24909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2075" y="746125"/>
            <a:ext cx="6624638" cy="3727450"/>
          </a:xfrm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bg-BG" altLang="bg-BG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86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56695" indent="-291036" defTabSz="9086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64146" indent="-232829" defTabSz="9086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629804" indent="-232829" defTabSz="9086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95462" indent="-232829" defTabSz="90868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561120" indent="-232829" defTabSz="9086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3026778" indent="-232829" defTabSz="9086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492437" indent="-232829" defTabSz="9086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958095" indent="-232829" defTabSz="90868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5688AD2D-C5EE-4CEB-95F2-0E1238CF278D}" type="slidenum">
              <a:rPr kumimoji="0" lang="bg-BG" altLang="bg-BG">
                <a:latin typeface="Times New Roman" pitchFamily="18" charset="0"/>
              </a:rPr>
              <a:pPr>
                <a:spcBef>
                  <a:spcPct val="0"/>
                </a:spcBef>
              </a:pPr>
              <a:t>24</a:t>
            </a:fld>
            <a:endParaRPr kumimoji="0" lang="bg-BG" altLang="bg-BG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81185-0423-4DF7-9112-0BBEFF2459A7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2260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F900B-8ECC-432A-96FF-302766A9A6CA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49763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78FB6-DF03-4F7A-9FBD-AEEBE32576F0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97277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4975-D66D-482E-A601-00C5F918DAEF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22412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936E-093E-46EA-AB3A-CD16E20A5FE4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84952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DF5E-89F6-465D-9BF9-84A0EF49DDE8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24689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C59B7-5E53-4C42-8701-21DF9308322E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32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07D00-D298-4019-A73F-94CFB0E430D0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7402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F6BC6-A96B-4730-B639-3A7C7722548E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855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0C479-7E95-4EA1-B606-C5E40B2BA4D5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457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4330-FBEF-4B60-8900-DAD8A7183CEF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59915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740EB-3348-48F2-BE37-7279105A9246}" type="datetime1">
              <a:rPr lang="bg-BG" smtClean="0"/>
              <a:pPr/>
              <a:t>18.12.2020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5C888-3C0A-457F-AA9B-D82A6007E643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4845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c.europa.eu/taxation_customs/business/vat/modernising-vat-cross-border-ecommerce_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46" y="1855177"/>
            <a:ext cx="7658100" cy="2628900"/>
          </a:xfrm>
        </p:spPr>
        <p:txBody>
          <a:bodyPr>
            <a:noAutofit/>
          </a:bodyPr>
          <a:lstStyle/>
          <a:p>
            <a:pPr algn="ctr"/>
            <a:r>
              <a:rPr lang="bg-BG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ЗА ДАНЪК ВЪРХУ ДОБАВЕНАТА СТОЙНОСТ 20</a:t>
            </a:r>
            <a:r>
              <a:rPr lang="en-US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bg-BG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г.</a:t>
            </a:r>
            <a:br>
              <a:rPr lang="bg-BG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36268" y="5486401"/>
            <a:ext cx="3279532" cy="1143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7799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217"/>
          </a:xfrm>
        </p:spPr>
        <p:txBody>
          <a:bodyPr/>
          <a:lstStyle/>
          <a:p>
            <a:pPr algn="ctr"/>
            <a:r>
              <a:rPr lang="bg-BG" b="1" dirty="0" smtClean="0"/>
              <a:t>Дистанционни продажби на крайни клиенти</a:t>
            </a:r>
            <a:endParaRPr lang="en-US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0008"/>
            <a:ext cx="10706595" cy="5767046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</a:t>
            </a:fld>
            <a:endParaRPr lang="bg-BG"/>
          </a:p>
        </p:txBody>
      </p:sp>
      <p:sp>
        <p:nvSpPr>
          <p:cNvPr id="7" name="Curved Down Arrow 6"/>
          <p:cNvSpPr/>
          <p:nvPr/>
        </p:nvSpPr>
        <p:spPr>
          <a:xfrm>
            <a:off x="2677887" y="4443599"/>
            <a:ext cx="3494314" cy="5187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Up Arrow 7"/>
          <p:cNvSpPr/>
          <p:nvPr/>
        </p:nvSpPr>
        <p:spPr>
          <a:xfrm flipH="1" flipV="1">
            <a:off x="6910753" y="3404768"/>
            <a:ext cx="3795841" cy="46599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2312127" y="5071338"/>
            <a:ext cx="3157806" cy="5187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 flipH="1" flipV="1">
            <a:off x="7168626" y="4165158"/>
            <a:ext cx="3438414" cy="46599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urved Up Arrow 11"/>
          <p:cNvSpPr/>
          <p:nvPr/>
        </p:nvSpPr>
        <p:spPr>
          <a:xfrm flipH="1" flipV="1">
            <a:off x="8107973" y="4912915"/>
            <a:ext cx="2363666" cy="46599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Curved Down Arrow 12"/>
          <p:cNvSpPr/>
          <p:nvPr/>
        </p:nvSpPr>
        <p:spPr>
          <a:xfrm>
            <a:off x="1946366" y="3974805"/>
            <a:ext cx="4818617" cy="5187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54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/>
              <a:t>Дистанционни продажби на крайни клиенти</a:t>
            </a:r>
            <a:endParaRPr lang="en-US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86253"/>
            <a:ext cx="10607040" cy="489585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3</a:t>
            </a:fld>
            <a:endParaRPr lang="bg-BG"/>
          </a:p>
        </p:txBody>
      </p:sp>
      <p:sp>
        <p:nvSpPr>
          <p:cNvPr id="6" name="Curved Down Arrow 5"/>
          <p:cNvSpPr/>
          <p:nvPr/>
        </p:nvSpPr>
        <p:spPr>
          <a:xfrm flipH="1">
            <a:off x="5889772" y="4823890"/>
            <a:ext cx="1333988" cy="5187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7330928" y="4893916"/>
            <a:ext cx="1606731" cy="5187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urved Down Arrow 9"/>
          <p:cNvSpPr/>
          <p:nvPr/>
        </p:nvSpPr>
        <p:spPr>
          <a:xfrm>
            <a:off x="7222183" y="4538978"/>
            <a:ext cx="795257" cy="5187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1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9968" y="365125"/>
            <a:ext cx="9323832" cy="1325563"/>
          </a:xfrm>
        </p:spPr>
        <p:txBody>
          <a:bodyPr>
            <a:normAutofit/>
          </a:bodyPr>
          <a:lstStyle/>
          <a:p>
            <a:r>
              <a:rPr lang="bg-BG" altLang="bg-BG" sz="20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Промени, </a:t>
            </a:r>
            <a:r>
              <a:rPr lang="bg-BG" altLang="bg-BG" sz="20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свързани с хармонизиране на ЗДДС в съответствие с измененията на </a:t>
            </a:r>
            <a:r>
              <a:rPr lang="bg-BG" altLang="bg-BG" sz="20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Директива 2006/112</a:t>
            </a:r>
            <a:r>
              <a:rPr lang="en-US" altLang="bg-BG" sz="20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/EO</a:t>
            </a:r>
            <a:r>
              <a:rPr lang="bg-BG" altLang="bg-BG" sz="20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отношение на доставките на услуги и дистанционните продажби на стоки </a:t>
            </a:r>
            <a:r>
              <a:rPr lang="ru-RU" altLang="bg-BG" sz="20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bg-BG" sz="20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ЗИД на </a:t>
            </a:r>
            <a:r>
              <a:rPr lang="ru-RU" altLang="bg-BG" sz="20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ЗДДС - ДВ, </a:t>
            </a:r>
            <a:r>
              <a:rPr lang="ru-RU" altLang="bg-BG" sz="20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бр. 104 от 08.12.2020 г.)</a:t>
            </a:r>
            <a:endParaRPr lang="bg-BG" sz="20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ДДС пакет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електронната търговия – въвеждане на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OSS (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обслужване на едно гише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Директива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Съвета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2017/2455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изменение на Директива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2006/112/ЕО и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2009/132/ЕО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(освобождаване на внос от ДДС);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изпълнение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2017/2459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Съвета за изменение на Регламент за изпълнение (ЕС) 282/2011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2017/2454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Съвета за изменение на Регламент (ЕС) 904/2010 (относно административното сътрудничество и борбата с измамите);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Директива на Съвета (ЕС)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2019/1995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изменение на Директива 2006/112/ЕО;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изпълнение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2019/2026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Съвета за изменение на Регламент за изпълнение  (ЕС) 282/2011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изпълнение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2020/21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Комисията за изменение на Регламент за изпълнение (ЕС) 79/2012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Съвета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2020/1109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20 юли 2020 за изменение на Директива (ЕС) 2017/2455 и Директива (ЕС) 2019/1995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за изпълнение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2020/1108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изменение на Регламент за изпълнение (ЕС) 2017/2454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за изпълнение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2020/1112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изменение на Регламент за изпълнение (ЕС) 2019/2026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за изпълнение (ЕС)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2020/1318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изменение на Регламент за изпълнение (ЕС) 2020/21 и (ЕС) No 2020/194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7140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2174" y="365125"/>
            <a:ext cx="9191625" cy="13255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гише)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Разширение на MOSS (съкратено обслужване на едно гише) към OSS (обслужване на едно гише) – от 01.07.2021 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осемнадесета „Специални режими за данъчно задължени лица, извършващи услуги, вътреобщностни дистанционни продажби на стоки, вътрешни дистанционни продажби на стоки и дистанционни продажби на стоки, внасяни от трети страни или територии</a:t>
            </a:r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bg-BG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ЗДДС</a:t>
            </a:r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bg-BG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Разширение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режим „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извън </a:t>
            </a:r>
            <a:r>
              <a:rPr lang="bg-B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Съюза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bg-B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Разширение на режим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„в Съюза” </a:t>
            </a:r>
            <a:endParaRPr lang="bg-B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Въвеждане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режим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„Внос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Опростени правила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деклариране 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отсрочено плащане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ДДС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внос на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пратки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ниска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стойност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(под 150 евро),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се използва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„Внос”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Специални разпоредби, приложими към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доставки,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които се улесняват от електронен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интерфейс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5015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1022" y="365125"/>
            <a:ext cx="9322777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OSS (обслужване на едно гише</a:t>
            </a: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„извън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Съюза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bg-BG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237" y="1777512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Разширение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„извън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Съюза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154-155 от ЗДДС)</a:t>
            </a: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„извън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Съюза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 включва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всички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доставки на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услуги, включително 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далекосъобщителни </a:t>
            </a: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услуги, услуги за радио- и телевизионно излъчване или услуги, извършвани по електронен 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път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just">
              <a:buNone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място на изпълнение на територията на Европейския съюз, </a:t>
            </a:r>
          </a:p>
          <a:p>
            <a:pPr marL="0" indent="0" algn="just">
              <a:buNone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които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са данъчно незадължени лица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които са установени или имат постоянен адрес или обичайно пребиваване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Европейския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съюз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just">
              <a:buNone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извършвани от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задължени лица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които са установени 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 страни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са установени на територията на Европейския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съюз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algn="just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доставки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услуги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B2C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неизчерпателен списък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които може да се ползва режим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извън Съюза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услуги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настаняване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услуга по осигуряване на достъп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културни, художествени, спортни, научни, образователни, развлекателни или подобни събития, като панаири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изложби;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транспортни услуги;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услуги по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оценка, експертиза или работа по движима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вещ;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услуги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свързани с недвижими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имоти;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 предоставяне под наем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превозни средства.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bg-BG" sz="2000" i="1" dirty="0">
              <a:solidFill>
                <a:srgbClr val="00236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6870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969" y="2508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OSS (обслужване на едно гише)</a:t>
            </a:r>
            <a:b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Съюза”</a:t>
            </a:r>
            <a:endParaRPr lang="bg-BG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85455"/>
            <a:ext cx="10744200" cy="524625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Разширение на режим „в Съюза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–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отношение на доставки на услуги 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156-157 от ЗДДС)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Съюза”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 включва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всички доставки на услуги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място на изпълнение на територията на Европейския съюз, 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които получатели са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незадължени лица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установени в Европейския съюз, 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извършвани от данъчно задължени лица, които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 установени на територията на Европейския съюз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Праг за определяне на място на изпълнение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сила от 01.01.2019 г. 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21, ал. 6 и чл. 20б от ЗДДС)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Прагът важи само за доставките на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далекосъобщителни услуги, услуги за радио- и телевизионно излъчване или услуги, извършвани по електронен път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Данъчно задължено лице, което извършва такива доставки на услуги,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следва да се регистрира за целите на ДДС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държавата членка, в която е мястото на изпълнение на доставката,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преди да извърши доставката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чл. 96, ал. 9 от ЗДДС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ВНИМАНИЕ: Прагът се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изчислява, като се вземе предвид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общата стойност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трансграничните доставки на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TBE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вътреобщностните дистанционни продажби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4614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365125"/>
            <a:ext cx="8429625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„в Съюза“</a:t>
            </a:r>
            <a:endParaRPr lang="bg-BG" sz="2800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151" y="1543050"/>
            <a:ext cx="10915650" cy="4656138"/>
          </a:xfrm>
        </p:spPr>
        <p:txBody>
          <a:bodyPr/>
          <a:lstStyle/>
          <a:p>
            <a:pPr marL="0" indent="0" algn="just">
              <a:buNone/>
            </a:pPr>
            <a:endParaRPr lang="ru-RU" altLang="bg-BG" sz="2200" dirty="0">
              <a:solidFill>
                <a:srgbClr val="002368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8</a:t>
            </a:fld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695325" y="1690688"/>
            <a:ext cx="980351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Разширение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режим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Съюза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 отношение на доставки на стоки </a:t>
            </a:r>
          </a:p>
          <a:p>
            <a:pPr algn="just"/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вътреобщностни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дистанционни продажби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когато получатели са данъчно незадължени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лица (чл. 14, ал. 1 от ЗДДС) и/или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вътрешни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дистанционни продажби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стоки, когато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са данъчно незадължени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14а, ал. 5, т. 3 от ЗДДС)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Системата OSS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 може да бъде използвана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деклариране и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плащане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ДДС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вътреобщностни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дистанционни продажби на стоки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и/или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вътрешни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дистанционни продажби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B2C (бизнес към краен клиент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63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0274" y="365125"/>
            <a:ext cx="9153525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гише)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„в Съюза“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492" y="1320800"/>
            <a:ext cx="10670308" cy="5237017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Вътреобщностна дистанционна продажба на стоки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доставката на стоки, за която са налице едновременно следните условия:</a:t>
            </a:r>
          </a:p>
          <a:p>
            <a:pPr marL="0" indent="0" algn="just"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стоките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 изпращат или транспортират от доставчика или от негово име, включително когато доставчикът се намесва непряко в изпращането или транспортирането на стоките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територията на държава членка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различна от тази, в която завършва изпращането или транспортирането на стоките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получателя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bg-BG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значение е къде е установен доставчикът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получател по доставката е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незадължено лице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tabLst>
                <a:tab pos="571500" algn="l"/>
              </a:tabLst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стоките* 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са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  <a:tabLst>
                <a:tab pos="571500" algn="l"/>
              </a:tabLst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нови превозни средства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или</a:t>
            </a:r>
          </a:p>
          <a:p>
            <a:pPr marL="0" indent="0" algn="just">
              <a:buNone/>
              <a:tabLst>
                <a:tab pos="571500" algn="l"/>
              </a:tabLst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б) стоки, които се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монтират и/или инсталират 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или за сметка на доставчика, или</a:t>
            </a:r>
          </a:p>
          <a:p>
            <a:pPr marL="0" indent="0" algn="just">
              <a:buNone/>
              <a:tabLst>
                <a:tab pos="571500" algn="l"/>
              </a:tabLst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в) стоки, които са предмет на специален ред за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облагане на маржа на цената за стоки втора употреба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произведения на изкуството, предмети за колекции и антикварни предмети.</a:t>
            </a:r>
          </a:p>
          <a:p>
            <a:pPr marL="0" indent="571500" algn="just">
              <a:buNone/>
            </a:pP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71500" algn="just">
              <a:buNone/>
            </a:pP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Принцип: Установени в Съюза лица се регистрират по държава на установяване. Неустановени – 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държавата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откъдето тръгват 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стоките.</a:t>
            </a:r>
            <a:endParaRPr lang="bg-BG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571500" algn="l"/>
              </a:tabLst>
            </a:pP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bg-BG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1210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0772" y="365125"/>
            <a:ext cx="9213028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(обслужване на едно гише)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„в Съюза“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10</a:t>
            </a:fld>
            <a:endParaRPr lang="bg-BG"/>
          </a:p>
        </p:txBody>
      </p:sp>
      <p:sp>
        <p:nvSpPr>
          <p:cNvPr id="5" name="Oval 4"/>
          <p:cNvSpPr/>
          <p:nvPr/>
        </p:nvSpPr>
        <p:spPr>
          <a:xfrm>
            <a:off x="1237128" y="2111187"/>
            <a:ext cx="2721685" cy="9466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България</a:t>
            </a:r>
          </a:p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доставчик 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7139490" y="2025125"/>
            <a:ext cx="4147635" cy="10327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Полша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 (клиент) - ДНЗЛ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323189" y="4844580"/>
            <a:ext cx="2721686" cy="9645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България доставчик 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56875" y="3478359"/>
            <a:ext cx="4525834" cy="28400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Полша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 (клиент) - ДНЗЛ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832911" y="3500193"/>
            <a:ext cx="2312893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4457251" y="2185146"/>
            <a:ext cx="2183801" cy="7395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4437529" y="4898369"/>
            <a:ext cx="1984786" cy="7637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8858921" y="4452565"/>
            <a:ext cx="510710" cy="38252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accent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5326" y="1531605"/>
            <a:ext cx="6022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Вътреобщностна дистанционна продажба на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стоки:</a:t>
            </a:r>
            <a:endParaRPr lang="bg-BG" dirty="0"/>
          </a:p>
        </p:txBody>
      </p:sp>
      <p:sp>
        <p:nvSpPr>
          <p:cNvPr id="7" name="Rectangle 6"/>
          <p:cNvSpPr/>
          <p:nvPr/>
        </p:nvSpPr>
        <p:spPr>
          <a:xfrm>
            <a:off x="576778" y="3766079"/>
            <a:ext cx="6936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 с място на изпълнение извън територията на страната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4188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2038" y="365125"/>
            <a:ext cx="9111762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(обслужване на едно гише) 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„в Съюза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Праг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регистрация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8646950"/>
              </p:ext>
            </p:extLst>
          </p:nvPr>
        </p:nvGraphicFramePr>
        <p:xfrm>
          <a:off x="857250" y="1690689"/>
          <a:ext cx="10687049" cy="51728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04265">
                  <a:extLst>
                    <a:ext uri="{9D8B030D-6E8A-4147-A177-3AD203B41FA5}">
                      <a16:colId xmlns:a16="http://schemas.microsoft.com/office/drawing/2014/main" val="637872063"/>
                    </a:ext>
                  </a:extLst>
                </a:gridCol>
                <a:gridCol w="3253915">
                  <a:extLst>
                    <a:ext uri="{9D8B030D-6E8A-4147-A177-3AD203B41FA5}">
                      <a16:colId xmlns:a16="http://schemas.microsoft.com/office/drawing/2014/main" val="3942475917"/>
                    </a:ext>
                  </a:extLst>
                </a:gridCol>
                <a:gridCol w="3257195">
                  <a:extLst>
                    <a:ext uri="{9D8B030D-6E8A-4147-A177-3AD203B41FA5}">
                      <a16:colId xmlns:a16="http://schemas.microsoft.com/office/drawing/2014/main" val="698314713"/>
                    </a:ext>
                  </a:extLst>
                </a:gridCol>
                <a:gridCol w="1971674">
                  <a:extLst>
                    <a:ext uri="{9D8B030D-6E8A-4147-A177-3AD203B41FA5}">
                      <a16:colId xmlns:a16="http://schemas.microsoft.com/office/drawing/2014/main" val="3262493754"/>
                    </a:ext>
                  </a:extLst>
                </a:gridCol>
              </a:tblGrid>
              <a:tr h="6548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300" dirty="0">
                          <a:effectLst/>
                        </a:rPr>
                        <a:t> </a:t>
                      </a:r>
                      <a:endParaRPr lang="bg-BG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gridSpan="3">
                  <a:txBody>
                    <a:bodyPr/>
                    <a:lstStyle/>
                    <a:p>
                      <a:pPr marL="101600" marR="0" lvl="0" indent="0" algn="ctr" defTabSz="914400" rtl="0" eaLnBrk="1" fontAlgn="auto" latinLnBrk="0" hangingPunct="1">
                        <a:lnSpc>
                          <a:spcPts val="133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200" u="none" strike="noStrike" spc="0" noProof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1600" marR="0" lvl="0" indent="0" algn="ctr" defTabSz="914400" rtl="0" eaLnBrk="1" fontAlgn="auto" latinLnBrk="0" hangingPunct="1">
                        <a:lnSpc>
                          <a:spcPts val="133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TBE услуги и вътрешнобщностни продажби на стоки</a:t>
                      </a:r>
                    </a:p>
                    <a:p>
                      <a:pPr marL="101600" marR="0" lvl="0" indent="0" algn="ctr" defTabSz="914400" rtl="0" eaLnBrk="1" fontAlgn="auto" latinLnBrk="0" hangingPunct="1">
                        <a:lnSpc>
                          <a:spcPts val="133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B2C </a:t>
                      </a:r>
                    </a:p>
                    <a:p>
                      <a:pPr marL="101600"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endParaRPr lang="bg-BG" sz="1200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533389"/>
                  </a:ext>
                </a:extLst>
              </a:tr>
              <a:tr h="947774">
                <a:tc>
                  <a:txBody>
                    <a:bodyPr/>
                    <a:lstStyle/>
                    <a:p>
                      <a:pPr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endParaRPr lang="bg-BG" sz="1200" u="none" strike="noStrike" spc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bg-BG" sz="14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Праг</a:t>
                      </a:r>
                      <a:endParaRPr lang="bg-BG" sz="1400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endParaRPr lang="bg-BG" sz="1200" b="1" u="none" strike="noStrike" spc="0" noProof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bg-BG" sz="1200" b="1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доставчици, установени само в една държава членка</a:t>
                      </a:r>
                      <a:endParaRPr lang="bg-BG" sz="1200" b="1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0" marR="127000" indent="215900" algn="ctr">
                        <a:spcAft>
                          <a:spcPts val="0"/>
                        </a:spcAft>
                      </a:pPr>
                      <a:r>
                        <a:rPr lang="bg-BG" sz="1200" b="1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доставчици, установени извън ЕС или доставчици, установени в повече от една държава членка</a:t>
                      </a:r>
                      <a:endParaRPr lang="bg-BG" sz="1200" b="1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 anchor="b"/>
                </a:tc>
                <a:extLst>
                  <a:ext uri="{0D108BD9-81ED-4DB2-BD59-A6C34878D82A}">
                    <a16:rowId xmlns:a16="http://schemas.microsoft.com/office/drawing/2014/main" val="1796620489"/>
                  </a:ext>
                </a:extLst>
              </a:tr>
              <a:tr h="2143027">
                <a:tc>
                  <a:txBody>
                    <a:bodyPr/>
                    <a:lstStyle/>
                    <a:p>
                      <a:pPr marR="25400" algn="ctr">
                        <a:lnSpc>
                          <a:spcPts val="1415"/>
                        </a:lnSpc>
                        <a:spcAft>
                          <a:spcPts val="0"/>
                        </a:spcAft>
                      </a:pPr>
                      <a:r>
                        <a:rPr lang="bg-BG" sz="14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10000 EUR годишно</a:t>
                      </a:r>
                      <a:endParaRPr lang="bg-BG" sz="1400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50"/>
                        </a:lnSpc>
                        <a:spcAft>
                          <a:spcPts val="0"/>
                        </a:spcAft>
                      </a:pPr>
                      <a:r>
                        <a:rPr lang="bg-BG" sz="1200" u="none" strike="noStrike" spc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Място на изпълнение на доставка и дължим ДДС</a:t>
                      </a:r>
                      <a:r>
                        <a:rPr lang="bg-BG" sz="1200" u="none" strike="noStrike" spc="0" baseline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в д</a:t>
                      </a:r>
                      <a:r>
                        <a:rPr lang="bg-BG" sz="1200" u="none" strike="noStrike" spc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ържавата членка по установяване на доставчика (в случаите на доставки на TBE услуги) и държавата членка, на  изпращане или транспортиране (в случай на вътреобщностни продажби на стоки)</a:t>
                      </a:r>
                      <a:endParaRPr lang="bg-BG" sz="1200" noProof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0"/>
                        </a:spcAft>
                      </a:pPr>
                      <a:r>
                        <a:rPr lang="bg-BG" sz="1200" u="none" strike="noStrike" spc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Доставчикът може да реши да приложи общото правило за място на  изпълнение на доставка - държава членка на клиента или в държавата членка, в която стоките са изпратени или транспортирани</a:t>
                      </a:r>
                    </a:p>
                    <a:p>
                      <a:pPr>
                        <a:lnSpc>
                          <a:spcPts val="1250"/>
                        </a:lnSpc>
                        <a:spcAft>
                          <a:spcPts val="0"/>
                        </a:spcAft>
                      </a:pPr>
                      <a:r>
                        <a:rPr lang="bg-BG" sz="1200" u="none" strike="noStrike" spc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регистрация в схемата на Съюза или</a:t>
                      </a:r>
                    </a:p>
                    <a:p>
                      <a:pPr marL="0" lvl="0" indent="0">
                        <a:lnSpc>
                          <a:spcPts val="127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243F60"/>
                        </a:buClr>
                        <a:buSzPts val="1200"/>
                        <a:buFont typeface="Symbol" panose="05050102010706020507" pitchFamily="18" charset="2"/>
                        <a:buNone/>
                        <a:tabLst>
                          <a:tab pos="530225" algn="l"/>
                        </a:tabLst>
                      </a:pPr>
                      <a:r>
                        <a:rPr lang="bg-BG" sz="1200" u="none" strike="noStrike" spc="0" baseline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р</a:t>
                      </a:r>
                      <a:r>
                        <a:rPr lang="bg-BG" sz="1200" u="none" strike="noStrike" spc="0" noProof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егистрация за целите на ДДС във всяка държава членка (на клиента или до която се изпращат стоки)</a:t>
                      </a:r>
                      <a:endParaRPr lang="bg-BG" sz="1200" u="none" strike="noStrike" spc="0" noProof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r>
                        <a:rPr lang="bg-BG" sz="12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Прагът не се прилага</a:t>
                      </a:r>
                      <a:endParaRPr lang="bg-BG" sz="1200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 anchor="ctr"/>
                </a:tc>
                <a:extLst>
                  <a:ext uri="{0D108BD9-81ED-4DB2-BD59-A6C34878D82A}">
                    <a16:rowId xmlns:a16="http://schemas.microsoft.com/office/drawing/2014/main" val="1828020724"/>
                  </a:ext>
                </a:extLst>
              </a:tr>
              <a:tr h="1421659">
                <a:tc>
                  <a:txBody>
                    <a:bodyPr/>
                    <a:lstStyle/>
                    <a:p>
                      <a:pPr marR="2540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bg-BG" sz="14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 10000 EUR годишно</a:t>
                      </a:r>
                      <a:endParaRPr lang="bg-BG" sz="1400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270"/>
                        </a:lnSpc>
                        <a:spcAft>
                          <a:spcPts val="500"/>
                        </a:spcAft>
                      </a:pPr>
                      <a:r>
                        <a:rPr lang="bg-BG" sz="12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Място на изпълнение на доставка и дължим ДДС - в държавата членка на клиента/където стоките са изпратени или транспортирани</a:t>
                      </a:r>
                      <a:endParaRPr lang="bg-BG" sz="1200" noProof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ts val="133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>
                          <a:srgbClr val="243F60"/>
                        </a:buClr>
                        <a:buSzPts val="1200"/>
                        <a:buFont typeface="Symbol" panose="05050102010706020507" pitchFamily="18" charset="2"/>
                        <a:buNone/>
                        <a:tabLst>
                          <a:tab pos="530225" algn="l"/>
                        </a:tabLst>
                      </a:pPr>
                      <a:r>
                        <a:rPr lang="bg-BG" sz="12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регистрация в режим “в Съюза“ </a:t>
                      </a:r>
                    </a:p>
                    <a:p>
                      <a:pPr marL="0" lvl="0" indent="0">
                        <a:lnSpc>
                          <a:spcPts val="133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Clr>
                          <a:srgbClr val="243F60"/>
                        </a:buClr>
                        <a:buSzPts val="1200"/>
                        <a:buFont typeface="Symbol" panose="05050102010706020507" pitchFamily="18" charset="2"/>
                        <a:buNone/>
                        <a:tabLst>
                          <a:tab pos="530225" algn="l"/>
                        </a:tabLst>
                      </a:pPr>
                      <a:r>
                        <a:rPr lang="bg-BG" sz="12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или</a:t>
                      </a:r>
                    </a:p>
                    <a:p>
                      <a:pPr marL="0" lvl="0" indent="0">
                        <a:lnSpc>
                          <a:spcPts val="125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>
                          <a:srgbClr val="243F60"/>
                        </a:buClr>
                        <a:buSzPts val="1200"/>
                        <a:buFont typeface="Symbol" panose="05050102010706020507" pitchFamily="18" charset="2"/>
                        <a:buNone/>
                        <a:tabLst>
                          <a:tab pos="527050" algn="l"/>
                        </a:tabLst>
                      </a:pPr>
                      <a:r>
                        <a:rPr lang="bg-BG" sz="1200" u="none" strike="noStrike" spc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регистрация за целите на ДДС във всяка държава членка на клиента/където е завършил</a:t>
                      </a:r>
                      <a:r>
                        <a:rPr lang="bg-BG" sz="1200" u="none" strike="noStrike" spc="0" baseline="0" noProof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транспорта</a:t>
                      </a:r>
                      <a:endParaRPr lang="bg-BG" sz="1200" u="none" strike="noStrike" spc="0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0" marB="0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4869788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5852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975" y="365125"/>
            <a:ext cx="9096376" cy="106362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„Внос“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3062"/>
            <a:ext cx="10515600" cy="486328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  <a:tabLst>
                <a:tab pos="10001250" algn="l"/>
              </a:tabLst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Въвеждане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режим 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Внос”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(чл.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157а-157б, чл. 57а и чл. 58 от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ЗДДС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дистанционни продажби на стоки, внасяни от трети страни или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територии,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формата на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пратки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със собствена стойност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ненадвишаваща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 евро </a:t>
            </a:r>
          </a:p>
          <a:p>
            <a:pPr marL="0" indent="0" algn="just">
              <a:buNone/>
              <a:tabLst>
                <a:tab pos="1000125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Премахване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освобождаването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пратките на стойност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≤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10-22 евро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tabLst>
                <a:tab pos="10001250" algn="l"/>
              </a:tabLst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продажба на стоки, внасяни от трети страни или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територии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14, ал. 3 от ЗДДС),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доставката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която са налице едновременно следните условия:</a:t>
            </a:r>
          </a:p>
          <a:p>
            <a:pPr marL="0" indent="0" algn="just">
              <a:buNone/>
              <a:tabLst>
                <a:tab pos="1000125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стоките се изпращат или транспортират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доставчика или от негово име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включително когато доставчикът се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намесва непряко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изпращането или транспортирането на стоките от трети страни или територии до получателя в държава членка;</a:t>
            </a:r>
          </a:p>
          <a:p>
            <a:pPr marL="0" indent="0" algn="just">
              <a:buNone/>
              <a:tabLst>
                <a:tab pos="1000125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получател по доставката е данъчно незадължено лице; за данъчно незадължено лице се счита и данъчно задължено лице или данъчно незадължено юридическо лице, което няма задължение да начислява ДДС при вътреобщностно придобиване на стоката в държавата членка, където транспортът приключва;</a:t>
            </a:r>
          </a:p>
          <a:p>
            <a:pPr marL="0" indent="0" algn="just">
              <a:buNone/>
              <a:tabLst>
                <a:tab pos="1000125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стоките не 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398463" algn="just">
              <a:buNone/>
              <a:tabLst>
                <a:tab pos="1000125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нови превозни средства, или</a:t>
            </a:r>
          </a:p>
          <a:p>
            <a:pPr marL="0" indent="398463" algn="just">
              <a:buNone/>
              <a:tabLst>
                <a:tab pos="1000125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стоки, които се монтират и/или инсталират от или за сметка на доставчика, или</a:t>
            </a:r>
          </a:p>
          <a:p>
            <a:pPr marL="0" indent="398463" algn="just">
              <a:buNone/>
              <a:tabLst>
                <a:tab pos="1000125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стоки, които са предмет на специален ред за облагане на маржа на цената за стоки втора употреба, произведения на изкуството, предмети за колекции и антикварни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предмети;</a:t>
            </a:r>
          </a:p>
          <a:p>
            <a:pPr marL="0" indent="0" algn="just">
              <a:buNone/>
              <a:tabLst>
                <a:tab pos="1000125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стоките се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изпращат или транспортират от трети страни или територии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към момента на доставката им.</a:t>
            </a:r>
          </a:p>
          <a:p>
            <a:pPr marL="0" indent="0">
              <a:buNone/>
            </a:pP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4035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0274" y="365125"/>
            <a:ext cx="9382126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гише)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„Внос“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976687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пратките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стойност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 евро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може да се използва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“Внос”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One-Stop Shop (IOSS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деклариране и плащане на ДДС. ДДС няма да бъде определян и събиран от митническите органи, както е при обичайният внос, а вместо това ще се прилага същият подход, както е предвиден за другите режими, при което:</a:t>
            </a:r>
          </a:p>
          <a:p>
            <a:pPr marL="0" lv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Доставчикът/продавачът (директно или чрез представител) се регистрира за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“Внос”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държавата членка по идентификация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(ДЧИ). Доставчикът начислява ДДС на клиента към момента на доставката, като стоките се считат за доставени в момента, в който е било прието плащането. </a:t>
            </a:r>
          </a:p>
          <a:p>
            <a:pPr marL="0" lvl="0" indent="0" algn="just">
              <a:buNone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Доставчикът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 и плаща ДДС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ДЧИ на база на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месечна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справка-декларация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ДЧИ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превежда ДДС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всички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държави членки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потребление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Тези пратки са освободени от ДДС при вноса →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IOSS ДДС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номерът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трябва да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бъде съобщен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митницата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най-късно при подаването на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митническата декларация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внос. </a:t>
            </a: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0377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8850" y="279400"/>
            <a:ext cx="9124950" cy="13255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Опростени </a:t>
            </a: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за деклариране и отсрочено плащане на </a:t>
            </a: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ДДС при </a:t>
            </a: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внос </a:t>
            </a: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 </a:t>
            </a: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евро</a:t>
            </a:r>
            <a:endParaRPr lang="bg-BG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975" y="1847850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Опростени правила за деклариране и отсрочено плащане на ДДС при внос на пратки с ниска стойност (под 150 евро), когато не се използва OSS (режимът обичайно би се ползвал от куриери/Български пощи) – чл. 57б-чл. 57г от ЗДДС</a:t>
            </a:r>
          </a:p>
          <a:p>
            <a:pPr marL="0" indent="0" algn="just">
              <a:buNone/>
            </a:pP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Опростените правила се прилагат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данъчно задължено лице, което към датата на вноса отговаря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едновременно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следните условия:</a:t>
            </a:r>
          </a:p>
          <a:p>
            <a:pPr marL="0" indent="0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представя пред митническите органи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стоки:</a:t>
            </a:r>
          </a:p>
          <a:p>
            <a:pPr marL="0" indent="461963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формата на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пратки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със собствена стойност, ненадвишаваща левовата равностойност на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 евро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461963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различни от акцизни стоки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461963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които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е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 специален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„Внос“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61963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които се допускат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свободно обращение на територията на страната;</a:t>
            </a:r>
          </a:p>
          <a:p>
            <a:pPr marL="0" indent="461963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които изпращането или транспортирането завършва на територията на страната;</a:t>
            </a:r>
          </a:p>
          <a:p>
            <a:pPr marL="0" indent="461963" algn="just">
              <a:buNone/>
            </a:pP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които получател е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незадължено лице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установено на територията на страната;</a:t>
            </a:r>
          </a:p>
          <a:p>
            <a:pPr marL="0" indent="0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регистрирано е на основание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чл. 96, ал. 1 или чл. 100, ал.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от ЗДДС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има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разрешение за отсрочено плащане на вносни мита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издадено при условията и по реда на митническото законодателство на </a:t>
            </a: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Съюза.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9027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8350" y="365125"/>
            <a:ext cx="9315450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Опростени правила за деклариране и отсрочено плащане на ДДС при внос под 150 евро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данъчно задълженото лице отговаря на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условията за прилагане на опростените правила (специален режим),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митническите органи разрешават вдигането на стоките,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данъкът да е ефективно внесен в бюджета към този момент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Получателят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данъчно незадълженото лице, за което е предназначена пратката, 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длъжен да заплати данъка по митническата декларация за внос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лицето, което прилага опростените правила,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приемане на пратката.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Лицето, което прилага опростените правила, е длъжно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 внесе събрания от получателите данък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съответния период в срок не по-късно от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16-о число на месеца, следващ месеца на вноса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Лицето подава 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месечна декларация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този специален режим за деклариране и отсрочено плащане на данъка при внос по електронен път 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 Агенция „Митници“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 в същата посочва общата сума на ДДС, събран през съответния период за отчитане.</a:t>
            </a:r>
          </a:p>
          <a:p>
            <a:pPr marL="0" indent="0" algn="just">
              <a:buNone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прилагането на режима лицето </a:t>
            </a:r>
            <a:r>
              <a:rPr lang="bg-BG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води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регистър 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целите на специалния режим, който да позволява на митническите органи да проверяват правилното прилагане на този режим.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4452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365125"/>
            <a:ext cx="9159240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 (обслужване на едно гише)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специални режими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50454"/>
          </a:xfrm>
        </p:spPr>
        <p:txBody>
          <a:bodyPr/>
          <a:lstStyle/>
          <a:p>
            <a:pPr marL="0" indent="0">
              <a:buNone/>
            </a:pP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16</a:t>
            </a:fld>
            <a:endParaRPr lang="bg-BG"/>
          </a:p>
        </p:txBody>
      </p:sp>
      <p:grpSp>
        <p:nvGrpSpPr>
          <p:cNvPr id="5" name="Group 4"/>
          <p:cNvGrpSpPr/>
          <p:nvPr/>
        </p:nvGrpSpPr>
        <p:grpSpPr>
          <a:xfrm>
            <a:off x="762001" y="1947602"/>
            <a:ext cx="10512480" cy="4409245"/>
            <a:chOff x="1047650" y="1157052"/>
            <a:chExt cx="10279316" cy="4514225"/>
          </a:xfrm>
        </p:grpSpPr>
        <p:sp>
          <p:nvSpPr>
            <p:cNvPr id="6" name="Freeform 5"/>
            <p:cNvSpPr/>
            <p:nvPr/>
          </p:nvSpPr>
          <p:spPr>
            <a:xfrm>
              <a:off x="8037865" y="1157052"/>
              <a:ext cx="3289101" cy="4513715"/>
            </a:xfrm>
            <a:custGeom>
              <a:avLst/>
              <a:gdLst>
                <a:gd name="connsiteX0" fmla="*/ 0 w 3289101"/>
                <a:gd name="connsiteY0" fmla="*/ 328910 h 4018463"/>
                <a:gd name="connsiteX1" fmla="*/ 328910 w 3289101"/>
                <a:gd name="connsiteY1" fmla="*/ 0 h 4018463"/>
                <a:gd name="connsiteX2" fmla="*/ 2960191 w 3289101"/>
                <a:gd name="connsiteY2" fmla="*/ 0 h 4018463"/>
                <a:gd name="connsiteX3" fmla="*/ 3289101 w 3289101"/>
                <a:gd name="connsiteY3" fmla="*/ 328910 h 4018463"/>
                <a:gd name="connsiteX4" fmla="*/ 3289101 w 3289101"/>
                <a:gd name="connsiteY4" fmla="*/ 3689553 h 4018463"/>
                <a:gd name="connsiteX5" fmla="*/ 2960191 w 3289101"/>
                <a:gd name="connsiteY5" fmla="*/ 4018463 h 4018463"/>
                <a:gd name="connsiteX6" fmla="*/ 328910 w 3289101"/>
                <a:gd name="connsiteY6" fmla="*/ 4018463 h 4018463"/>
                <a:gd name="connsiteX7" fmla="*/ 0 w 3289101"/>
                <a:gd name="connsiteY7" fmla="*/ 3689553 h 4018463"/>
                <a:gd name="connsiteX8" fmla="*/ 0 w 3289101"/>
                <a:gd name="connsiteY8" fmla="*/ 328910 h 4018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89101" h="4018463">
                  <a:moveTo>
                    <a:pt x="0" y="328910"/>
                  </a:moveTo>
                  <a:cubicBezTo>
                    <a:pt x="0" y="147258"/>
                    <a:pt x="147258" y="0"/>
                    <a:pt x="328910" y="0"/>
                  </a:cubicBezTo>
                  <a:lnTo>
                    <a:pt x="2960191" y="0"/>
                  </a:lnTo>
                  <a:cubicBezTo>
                    <a:pt x="3141843" y="0"/>
                    <a:pt x="3289101" y="147258"/>
                    <a:pt x="3289101" y="328910"/>
                  </a:cubicBezTo>
                  <a:lnTo>
                    <a:pt x="3289101" y="3689553"/>
                  </a:lnTo>
                  <a:cubicBezTo>
                    <a:pt x="3289101" y="3871205"/>
                    <a:pt x="3141843" y="4018463"/>
                    <a:pt x="2960191" y="4018463"/>
                  </a:cubicBezTo>
                  <a:lnTo>
                    <a:pt x="328910" y="4018463"/>
                  </a:lnTo>
                  <a:cubicBezTo>
                    <a:pt x="147258" y="4018463"/>
                    <a:pt x="0" y="3871205"/>
                    <a:pt x="0" y="3689553"/>
                  </a:cubicBezTo>
                  <a:lnTo>
                    <a:pt x="0" y="328910"/>
                  </a:lnTo>
                  <a:close/>
                </a:path>
              </a:pathLst>
            </a:custGeom>
            <a:ln>
              <a:solidFill>
                <a:srgbClr val="92D050"/>
              </a:solidFill>
            </a:ln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291960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2800" kern="1200" dirty="0" smtClean="0"/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kern="1200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Внос на стоки</a:t>
              </a:r>
              <a:r>
                <a:rPr lang="en-US" sz="2800" b="1" kern="1200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bg-BG" sz="28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&lt;</a:t>
              </a:r>
              <a:r>
                <a:rPr lang="bg-BG" sz="28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150 </a:t>
              </a:r>
              <a:r>
                <a:rPr lang="en-US" sz="2800" b="1" kern="1200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EUR</a:t>
              </a: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900" kern="1200" dirty="0" smtClean="0"/>
                <a:t>  </a:t>
              </a:r>
              <a:endParaRPr lang="en-US" sz="1900" kern="1200" dirty="0"/>
            </a:p>
          </p:txBody>
        </p:sp>
        <p:sp>
          <p:nvSpPr>
            <p:cNvPr id="7" name="Freeform 6"/>
            <p:cNvSpPr/>
            <p:nvPr/>
          </p:nvSpPr>
          <p:spPr>
            <a:xfrm>
              <a:off x="8095306" y="2555789"/>
              <a:ext cx="3231660" cy="1079822"/>
            </a:xfrm>
            <a:custGeom>
              <a:avLst/>
              <a:gdLst>
                <a:gd name="connsiteX0" fmla="*/ 0 w 3231660"/>
                <a:gd name="connsiteY0" fmla="*/ 107982 h 1079822"/>
                <a:gd name="connsiteX1" fmla="*/ 107982 w 3231660"/>
                <a:gd name="connsiteY1" fmla="*/ 0 h 1079822"/>
                <a:gd name="connsiteX2" fmla="*/ 3123678 w 3231660"/>
                <a:gd name="connsiteY2" fmla="*/ 0 h 1079822"/>
                <a:gd name="connsiteX3" fmla="*/ 3231660 w 3231660"/>
                <a:gd name="connsiteY3" fmla="*/ 107982 h 1079822"/>
                <a:gd name="connsiteX4" fmla="*/ 3231660 w 3231660"/>
                <a:gd name="connsiteY4" fmla="*/ 971840 h 1079822"/>
                <a:gd name="connsiteX5" fmla="*/ 3123678 w 3231660"/>
                <a:gd name="connsiteY5" fmla="*/ 1079822 h 1079822"/>
                <a:gd name="connsiteX6" fmla="*/ 107982 w 3231660"/>
                <a:gd name="connsiteY6" fmla="*/ 1079822 h 1079822"/>
                <a:gd name="connsiteX7" fmla="*/ 0 w 3231660"/>
                <a:gd name="connsiteY7" fmla="*/ 971840 h 1079822"/>
                <a:gd name="connsiteX8" fmla="*/ 0 w 3231660"/>
                <a:gd name="connsiteY8" fmla="*/ 107982 h 1079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31660" h="1079822">
                  <a:moveTo>
                    <a:pt x="0" y="107982"/>
                  </a:moveTo>
                  <a:cubicBezTo>
                    <a:pt x="0" y="48345"/>
                    <a:pt x="48345" y="0"/>
                    <a:pt x="107982" y="0"/>
                  </a:cubicBezTo>
                  <a:lnTo>
                    <a:pt x="3123678" y="0"/>
                  </a:lnTo>
                  <a:cubicBezTo>
                    <a:pt x="3183315" y="0"/>
                    <a:pt x="3231660" y="48345"/>
                    <a:pt x="3231660" y="107982"/>
                  </a:cubicBezTo>
                  <a:lnTo>
                    <a:pt x="3231660" y="971840"/>
                  </a:lnTo>
                  <a:cubicBezTo>
                    <a:pt x="3231660" y="1031477"/>
                    <a:pt x="3183315" y="1079822"/>
                    <a:pt x="3123678" y="1079822"/>
                  </a:cubicBezTo>
                  <a:lnTo>
                    <a:pt x="107982" y="1079822"/>
                  </a:lnTo>
                  <a:cubicBezTo>
                    <a:pt x="48345" y="1079822"/>
                    <a:pt x="0" y="1031477"/>
                    <a:pt x="0" y="971840"/>
                  </a:cubicBezTo>
                  <a:lnTo>
                    <a:pt x="0" y="10798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2747" tIns="84967" rIns="102747" bIns="84967" numCol="1" spcCol="1270" anchor="ctr" anchorCtr="0">
              <a:noAutofit/>
            </a:bodyPr>
            <a:lstStyle/>
            <a:p>
              <a:pPr lvl="0" algn="ctr" defTabSz="1244600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bg-BG" sz="2800" b="1" dirty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  <a:r>
                <a:rPr lang="bg-BG" sz="2800" b="1" kern="12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ежим Внос</a:t>
              </a:r>
            </a:p>
            <a:p>
              <a:pPr lvl="0" algn="ctr" defTabSz="1244600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bg-BG" sz="2800" b="1" kern="12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(№ 3)</a:t>
              </a:r>
              <a:endParaRPr lang="en-US" sz="2800" b="1" kern="1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8066586" y="3704685"/>
              <a:ext cx="3231660" cy="1753517"/>
            </a:xfrm>
            <a:custGeom>
              <a:avLst/>
              <a:gdLst>
                <a:gd name="connsiteX0" fmla="*/ 0 w 3166247"/>
                <a:gd name="connsiteY0" fmla="*/ 128869 h 1288688"/>
                <a:gd name="connsiteX1" fmla="*/ 128869 w 3166247"/>
                <a:gd name="connsiteY1" fmla="*/ 0 h 1288688"/>
                <a:gd name="connsiteX2" fmla="*/ 3037378 w 3166247"/>
                <a:gd name="connsiteY2" fmla="*/ 0 h 1288688"/>
                <a:gd name="connsiteX3" fmla="*/ 3166247 w 3166247"/>
                <a:gd name="connsiteY3" fmla="*/ 128869 h 1288688"/>
                <a:gd name="connsiteX4" fmla="*/ 3166247 w 3166247"/>
                <a:gd name="connsiteY4" fmla="*/ 1159819 h 1288688"/>
                <a:gd name="connsiteX5" fmla="*/ 3037378 w 3166247"/>
                <a:gd name="connsiteY5" fmla="*/ 1288688 h 1288688"/>
                <a:gd name="connsiteX6" fmla="*/ 128869 w 3166247"/>
                <a:gd name="connsiteY6" fmla="*/ 1288688 h 1288688"/>
                <a:gd name="connsiteX7" fmla="*/ 0 w 3166247"/>
                <a:gd name="connsiteY7" fmla="*/ 1159819 h 1288688"/>
                <a:gd name="connsiteX8" fmla="*/ 0 w 3166247"/>
                <a:gd name="connsiteY8" fmla="*/ 128869 h 1288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66247" h="1288688">
                  <a:moveTo>
                    <a:pt x="0" y="128869"/>
                  </a:moveTo>
                  <a:cubicBezTo>
                    <a:pt x="0" y="57697"/>
                    <a:pt x="57697" y="0"/>
                    <a:pt x="128869" y="0"/>
                  </a:cubicBezTo>
                  <a:lnTo>
                    <a:pt x="3037378" y="0"/>
                  </a:lnTo>
                  <a:cubicBezTo>
                    <a:pt x="3108550" y="0"/>
                    <a:pt x="3166247" y="57697"/>
                    <a:pt x="3166247" y="128869"/>
                  </a:cubicBezTo>
                  <a:lnTo>
                    <a:pt x="3166247" y="1159819"/>
                  </a:lnTo>
                  <a:cubicBezTo>
                    <a:pt x="3166247" y="1230991"/>
                    <a:pt x="3108550" y="1288688"/>
                    <a:pt x="3037378" y="1288688"/>
                  </a:cubicBezTo>
                  <a:lnTo>
                    <a:pt x="128869" y="1288688"/>
                  </a:lnTo>
                  <a:cubicBezTo>
                    <a:pt x="57697" y="1288688"/>
                    <a:pt x="0" y="1230991"/>
                    <a:pt x="0" y="1159819"/>
                  </a:cubicBezTo>
                  <a:lnTo>
                    <a:pt x="0" y="12886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8864" tIns="91084" rIns="108864" bIns="91084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2800" kern="1200" dirty="0" smtClean="0">
                <a:solidFill>
                  <a:schemeClr val="accent4">
                    <a:lumMod val="60000"/>
                    <a:lumOff val="40000"/>
                  </a:schemeClr>
                </a:solidFill>
              </a:endParaRPr>
            </a:p>
            <a:p>
              <a:pPr lvl="0" algn="ctr" defTabSz="1244600">
                <a:spcBef>
                  <a:spcPct val="0"/>
                </a:spcBef>
                <a:spcAft>
                  <a:spcPts val="600"/>
                </a:spcAft>
              </a:pPr>
              <a:r>
                <a:rPr lang="bg-BG" sz="2000" b="1" kern="12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Опростени правила/специален режим за деклариране и отсрочено плащане</a:t>
              </a:r>
            </a:p>
            <a:p>
              <a:pPr lvl="0" algn="ctr" defTabSz="1244600">
                <a:spcBef>
                  <a:spcPct val="0"/>
                </a:spcBef>
                <a:spcAft>
                  <a:spcPts val="600"/>
                </a:spcAft>
              </a:pPr>
              <a:r>
                <a:rPr lang="bg-BG" sz="2000" b="1" kern="12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sz="2000" b="1" kern="12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№ </a:t>
              </a:r>
              <a:r>
                <a:rPr lang="bg-BG" sz="2000" b="1" kern="12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4)</a:t>
              </a:r>
              <a:endParaRPr lang="en-US" sz="20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4494189" y="1157053"/>
              <a:ext cx="3289101" cy="4514224"/>
            </a:xfrm>
            <a:custGeom>
              <a:avLst/>
              <a:gdLst>
                <a:gd name="connsiteX0" fmla="*/ 0 w 3289101"/>
                <a:gd name="connsiteY0" fmla="*/ 328910 h 4018463"/>
                <a:gd name="connsiteX1" fmla="*/ 328910 w 3289101"/>
                <a:gd name="connsiteY1" fmla="*/ 0 h 4018463"/>
                <a:gd name="connsiteX2" fmla="*/ 2960191 w 3289101"/>
                <a:gd name="connsiteY2" fmla="*/ 0 h 4018463"/>
                <a:gd name="connsiteX3" fmla="*/ 3289101 w 3289101"/>
                <a:gd name="connsiteY3" fmla="*/ 328910 h 4018463"/>
                <a:gd name="connsiteX4" fmla="*/ 3289101 w 3289101"/>
                <a:gd name="connsiteY4" fmla="*/ 3689553 h 4018463"/>
                <a:gd name="connsiteX5" fmla="*/ 2960191 w 3289101"/>
                <a:gd name="connsiteY5" fmla="*/ 4018463 h 4018463"/>
                <a:gd name="connsiteX6" fmla="*/ 328910 w 3289101"/>
                <a:gd name="connsiteY6" fmla="*/ 4018463 h 4018463"/>
                <a:gd name="connsiteX7" fmla="*/ 0 w 3289101"/>
                <a:gd name="connsiteY7" fmla="*/ 3689553 h 4018463"/>
                <a:gd name="connsiteX8" fmla="*/ 0 w 3289101"/>
                <a:gd name="connsiteY8" fmla="*/ 328910 h 4018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89101" h="4018463">
                  <a:moveTo>
                    <a:pt x="0" y="328910"/>
                  </a:moveTo>
                  <a:cubicBezTo>
                    <a:pt x="0" y="147258"/>
                    <a:pt x="147258" y="0"/>
                    <a:pt x="328910" y="0"/>
                  </a:cubicBezTo>
                  <a:lnTo>
                    <a:pt x="2960191" y="0"/>
                  </a:lnTo>
                  <a:cubicBezTo>
                    <a:pt x="3141843" y="0"/>
                    <a:pt x="3289101" y="147258"/>
                    <a:pt x="3289101" y="328910"/>
                  </a:cubicBezTo>
                  <a:lnTo>
                    <a:pt x="3289101" y="3689553"/>
                  </a:lnTo>
                  <a:cubicBezTo>
                    <a:pt x="3289101" y="3871205"/>
                    <a:pt x="3141843" y="4018463"/>
                    <a:pt x="2960191" y="4018463"/>
                  </a:cubicBezTo>
                  <a:lnTo>
                    <a:pt x="328910" y="4018463"/>
                  </a:lnTo>
                  <a:cubicBezTo>
                    <a:pt x="147258" y="4018463"/>
                    <a:pt x="0" y="3871205"/>
                    <a:pt x="0" y="3689553"/>
                  </a:cubicBezTo>
                  <a:lnTo>
                    <a:pt x="0" y="328910"/>
                  </a:lnTo>
                  <a:close/>
                </a:path>
              </a:pathLst>
            </a:cu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291960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2800" kern="1200" dirty="0" smtClean="0"/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kern="1200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Стоки в ЕС</a:t>
              </a:r>
              <a:endParaRPr lang="en-US" sz="2800" b="1" kern="12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4448008" y="3373765"/>
              <a:ext cx="3335282" cy="1207678"/>
            </a:xfrm>
            <a:custGeom>
              <a:avLst/>
              <a:gdLst>
                <a:gd name="connsiteX0" fmla="*/ 0 w 3213320"/>
                <a:gd name="connsiteY0" fmla="*/ 91940 h 919398"/>
                <a:gd name="connsiteX1" fmla="*/ 91940 w 3213320"/>
                <a:gd name="connsiteY1" fmla="*/ 0 h 919398"/>
                <a:gd name="connsiteX2" fmla="*/ 3121380 w 3213320"/>
                <a:gd name="connsiteY2" fmla="*/ 0 h 919398"/>
                <a:gd name="connsiteX3" fmla="*/ 3213320 w 3213320"/>
                <a:gd name="connsiteY3" fmla="*/ 91940 h 919398"/>
                <a:gd name="connsiteX4" fmla="*/ 3213320 w 3213320"/>
                <a:gd name="connsiteY4" fmla="*/ 827458 h 919398"/>
                <a:gd name="connsiteX5" fmla="*/ 3121380 w 3213320"/>
                <a:gd name="connsiteY5" fmla="*/ 919398 h 919398"/>
                <a:gd name="connsiteX6" fmla="*/ 91940 w 3213320"/>
                <a:gd name="connsiteY6" fmla="*/ 919398 h 919398"/>
                <a:gd name="connsiteX7" fmla="*/ 0 w 3213320"/>
                <a:gd name="connsiteY7" fmla="*/ 827458 h 919398"/>
                <a:gd name="connsiteX8" fmla="*/ 0 w 3213320"/>
                <a:gd name="connsiteY8" fmla="*/ 91940 h 919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13320" h="919398">
                  <a:moveTo>
                    <a:pt x="0" y="91940"/>
                  </a:moveTo>
                  <a:cubicBezTo>
                    <a:pt x="0" y="41163"/>
                    <a:pt x="41163" y="0"/>
                    <a:pt x="91940" y="0"/>
                  </a:cubicBezTo>
                  <a:lnTo>
                    <a:pt x="3121380" y="0"/>
                  </a:lnTo>
                  <a:cubicBezTo>
                    <a:pt x="3172157" y="0"/>
                    <a:pt x="3213320" y="41163"/>
                    <a:pt x="3213320" y="91940"/>
                  </a:cubicBezTo>
                  <a:lnTo>
                    <a:pt x="3213320" y="827458"/>
                  </a:lnTo>
                  <a:cubicBezTo>
                    <a:pt x="3213320" y="878235"/>
                    <a:pt x="3172157" y="919398"/>
                    <a:pt x="3121380" y="919398"/>
                  </a:cubicBezTo>
                  <a:lnTo>
                    <a:pt x="91940" y="919398"/>
                  </a:lnTo>
                  <a:cubicBezTo>
                    <a:pt x="41163" y="919398"/>
                    <a:pt x="0" y="878235"/>
                    <a:pt x="0" y="827458"/>
                  </a:cubicBezTo>
                  <a:lnTo>
                    <a:pt x="0" y="9194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8048" tIns="80268" rIns="98048" bIns="8026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kern="12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Режим в Съюза</a:t>
              </a:r>
              <a:r>
                <a:rPr lang="en-US" sz="2800" b="1" kern="12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bg-BG" sz="2800" b="1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kern="12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(№ 2)</a:t>
              </a:r>
              <a:r>
                <a:rPr lang="bg-BG" sz="2800" b="1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1047650" y="1157053"/>
              <a:ext cx="3145783" cy="4513715"/>
            </a:xfrm>
            <a:custGeom>
              <a:avLst/>
              <a:gdLst>
                <a:gd name="connsiteX0" fmla="*/ 0 w 3289101"/>
                <a:gd name="connsiteY0" fmla="*/ 328910 h 4018463"/>
                <a:gd name="connsiteX1" fmla="*/ 328910 w 3289101"/>
                <a:gd name="connsiteY1" fmla="*/ 0 h 4018463"/>
                <a:gd name="connsiteX2" fmla="*/ 2960191 w 3289101"/>
                <a:gd name="connsiteY2" fmla="*/ 0 h 4018463"/>
                <a:gd name="connsiteX3" fmla="*/ 3289101 w 3289101"/>
                <a:gd name="connsiteY3" fmla="*/ 328910 h 4018463"/>
                <a:gd name="connsiteX4" fmla="*/ 3289101 w 3289101"/>
                <a:gd name="connsiteY4" fmla="*/ 3689553 h 4018463"/>
                <a:gd name="connsiteX5" fmla="*/ 2960191 w 3289101"/>
                <a:gd name="connsiteY5" fmla="*/ 4018463 h 4018463"/>
                <a:gd name="connsiteX6" fmla="*/ 328910 w 3289101"/>
                <a:gd name="connsiteY6" fmla="*/ 4018463 h 4018463"/>
                <a:gd name="connsiteX7" fmla="*/ 0 w 3289101"/>
                <a:gd name="connsiteY7" fmla="*/ 3689553 h 4018463"/>
                <a:gd name="connsiteX8" fmla="*/ 0 w 3289101"/>
                <a:gd name="connsiteY8" fmla="*/ 328910 h 4018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89101" h="4018463">
                  <a:moveTo>
                    <a:pt x="0" y="328910"/>
                  </a:moveTo>
                  <a:cubicBezTo>
                    <a:pt x="0" y="147258"/>
                    <a:pt x="147258" y="0"/>
                    <a:pt x="328910" y="0"/>
                  </a:cubicBezTo>
                  <a:lnTo>
                    <a:pt x="2960191" y="0"/>
                  </a:lnTo>
                  <a:cubicBezTo>
                    <a:pt x="3141843" y="0"/>
                    <a:pt x="3289101" y="147258"/>
                    <a:pt x="3289101" y="328910"/>
                  </a:cubicBezTo>
                  <a:lnTo>
                    <a:pt x="3289101" y="3689553"/>
                  </a:lnTo>
                  <a:cubicBezTo>
                    <a:pt x="3289101" y="3871205"/>
                    <a:pt x="3141843" y="4018463"/>
                    <a:pt x="2960191" y="4018463"/>
                  </a:cubicBezTo>
                  <a:lnTo>
                    <a:pt x="328910" y="4018463"/>
                  </a:lnTo>
                  <a:cubicBezTo>
                    <a:pt x="147258" y="4018463"/>
                    <a:pt x="0" y="3871205"/>
                    <a:pt x="0" y="3689553"/>
                  </a:cubicBezTo>
                  <a:lnTo>
                    <a:pt x="0" y="328910"/>
                  </a:lnTo>
                  <a:close/>
                </a:path>
              </a:pathLst>
            </a:cu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291960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kern="1200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Услуги</a:t>
              </a:r>
              <a:endParaRPr lang="en-US" sz="2800" b="1" kern="12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1164497" y="2406073"/>
              <a:ext cx="2962617" cy="1594439"/>
            </a:xfrm>
            <a:custGeom>
              <a:avLst/>
              <a:gdLst>
                <a:gd name="connsiteX0" fmla="*/ 0 w 3085387"/>
                <a:gd name="connsiteY0" fmla="*/ 121162 h 1211621"/>
                <a:gd name="connsiteX1" fmla="*/ 121162 w 3085387"/>
                <a:gd name="connsiteY1" fmla="*/ 0 h 1211621"/>
                <a:gd name="connsiteX2" fmla="*/ 2964225 w 3085387"/>
                <a:gd name="connsiteY2" fmla="*/ 0 h 1211621"/>
                <a:gd name="connsiteX3" fmla="*/ 3085387 w 3085387"/>
                <a:gd name="connsiteY3" fmla="*/ 121162 h 1211621"/>
                <a:gd name="connsiteX4" fmla="*/ 3085387 w 3085387"/>
                <a:gd name="connsiteY4" fmla="*/ 1090459 h 1211621"/>
                <a:gd name="connsiteX5" fmla="*/ 2964225 w 3085387"/>
                <a:gd name="connsiteY5" fmla="*/ 1211621 h 1211621"/>
                <a:gd name="connsiteX6" fmla="*/ 121162 w 3085387"/>
                <a:gd name="connsiteY6" fmla="*/ 1211621 h 1211621"/>
                <a:gd name="connsiteX7" fmla="*/ 0 w 3085387"/>
                <a:gd name="connsiteY7" fmla="*/ 1090459 h 1211621"/>
                <a:gd name="connsiteX8" fmla="*/ 0 w 3085387"/>
                <a:gd name="connsiteY8" fmla="*/ 121162 h 1211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85387" h="1211621">
                  <a:moveTo>
                    <a:pt x="0" y="121162"/>
                  </a:moveTo>
                  <a:cubicBezTo>
                    <a:pt x="0" y="54246"/>
                    <a:pt x="54246" y="0"/>
                    <a:pt x="121162" y="0"/>
                  </a:cubicBezTo>
                  <a:lnTo>
                    <a:pt x="2964225" y="0"/>
                  </a:lnTo>
                  <a:cubicBezTo>
                    <a:pt x="3031141" y="0"/>
                    <a:pt x="3085387" y="54246"/>
                    <a:pt x="3085387" y="121162"/>
                  </a:cubicBezTo>
                  <a:lnTo>
                    <a:pt x="3085387" y="1090459"/>
                  </a:lnTo>
                  <a:cubicBezTo>
                    <a:pt x="3085387" y="1157375"/>
                    <a:pt x="3031141" y="1211621"/>
                    <a:pt x="2964225" y="1211621"/>
                  </a:cubicBezTo>
                  <a:lnTo>
                    <a:pt x="121162" y="1211621"/>
                  </a:lnTo>
                  <a:cubicBezTo>
                    <a:pt x="54246" y="1211621"/>
                    <a:pt x="0" y="1157375"/>
                    <a:pt x="0" y="1090459"/>
                  </a:cubicBezTo>
                  <a:lnTo>
                    <a:pt x="0" y="12116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6607" tIns="88827" rIns="106607" bIns="88827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2800" kern="1200" dirty="0" smtClean="0"/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kern="1200" dirty="0" smtClean="0">
                  <a:solidFill>
                    <a:srgbClr val="93FFC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Режим извън Съюза (</a:t>
              </a:r>
              <a:r>
                <a:rPr lang="en-US" sz="2800" b="1" kern="1200" dirty="0" smtClean="0">
                  <a:solidFill>
                    <a:srgbClr val="93FFC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№</a:t>
              </a:r>
              <a:r>
                <a:rPr lang="bg-BG" sz="2800" b="1" kern="1200" dirty="0" smtClean="0">
                  <a:solidFill>
                    <a:srgbClr val="93FFC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1)</a:t>
              </a:r>
              <a:endParaRPr lang="en-US" sz="2800" b="1" kern="1200" dirty="0" smtClean="0">
                <a:solidFill>
                  <a:srgbClr val="93FFC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 dirty="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223601" y="4217275"/>
              <a:ext cx="2903513" cy="1211621"/>
            </a:xfrm>
            <a:custGeom>
              <a:avLst/>
              <a:gdLst>
                <a:gd name="connsiteX0" fmla="*/ 0 w 2903513"/>
                <a:gd name="connsiteY0" fmla="*/ 121162 h 1211621"/>
                <a:gd name="connsiteX1" fmla="*/ 121162 w 2903513"/>
                <a:gd name="connsiteY1" fmla="*/ 0 h 1211621"/>
                <a:gd name="connsiteX2" fmla="*/ 2782351 w 2903513"/>
                <a:gd name="connsiteY2" fmla="*/ 0 h 1211621"/>
                <a:gd name="connsiteX3" fmla="*/ 2903513 w 2903513"/>
                <a:gd name="connsiteY3" fmla="*/ 121162 h 1211621"/>
                <a:gd name="connsiteX4" fmla="*/ 2903513 w 2903513"/>
                <a:gd name="connsiteY4" fmla="*/ 1090459 h 1211621"/>
                <a:gd name="connsiteX5" fmla="*/ 2782351 w 2903513"/>
                <a:gd name="connsiteY5" fmla="*/ 1211621 h 1211621"/>
                <a:gd name="connsiteX6" fmla="*/ 121162 w 2903513"/>
                <a:gd name="connsiteY6" fmla="*/ 1211621 h 1211621"/>
                <a:gd name="connsiteX7" fmla="*/ 0 w 2903513"/>
                <a:gd name="connsiteY7" fmla="*/ 1090459 h 1211621"/>
                <a:gd name="connsiteX8" fmla="*/ 0 w 2903513"/>
                <a:gd name="connsiteY8" fmla="*/ 121162 h 1211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03513" h="1211621">
                  <a:moveTo>
                    <a:pt x="0" y="121162"/>
                  </a:moveTo>
                  <a:cubicBezTo>
                    <a:pt x="0" y="54246"/>
                    <a:pt x="54246" y="0"/>
                    <a:pt x="121162" y="0"/>
                  </a:cubicBezTo>
                  <a:lnTo>
                    <a:pt x="2782351" y="0"/>
                  </a:lnTo>
                  <a:cubicBezTo>
                    <a:pt x="2849267" y="0"/>
                    <a:pt x="2903513" y="54246"/>
                    <a:pt x="2903513" y="121162"/>
                  </a:cubicBezTo>
                  <a:lnTo>
                    <a:pt x="2903513" y="1090459"/>
                  </a:lnTo>
                  <a:cubicBezTo>
                    <a:pt x="2903513" y="1157375"/>
                    <a:pt x="2849267" y="1211621"/>
                    <a:pt x="2782351" y="1211621"/>
                  </a:cubicBezTo>
                  <a:lnTo>
                    <a:pt x="121162" y="1211621"/>
                  </a:lnTo>
                  <a:cubicBezTo>
                    <a:pt x="54246" y="1211621"/>
                    <a:pt x="0" y="1157375"/>
                    <a:pt x="0" y="1090459"/>
                  </a:cubicBezTo>
                  <a:lnTo>
                    <a:pt x="0" y="12116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6607" tIns="88827" rIns="106607" bIns="88827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Режим в </a:t>
              </a:r>
              <a:r>
                <a:rPr lang="bg-BG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Съюза </a:t>
              </a:r>
              <a:r>
                <a:rPr lang="bg-BG" sz="2800" b="1" kern="12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(№ 2) </a:t>
              </a:r>
              <a:endParaRPr lang="en-US" sz="2800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510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9324" y="365125"/>
            <a:ext cx="9134475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гише)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0975" lvl="1" indent="0" algn="just">
              <a:spcAft>
                <a:spcPts val="1200"/>
              </a:spcAft>
              <a:buNone/>
              <a:defRPr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данъчни периоди след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01.07.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г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bg-B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975" lvl="1" indent="0" algn="just">
              <a:spcAft>
                <a:spcPts val="1200"/>
              </a:spcAft>
              <a:buNone/>
              <a:defRPr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Срокът за подаване на справка-декларации за ДДС за режим „извън Съюза“ и „режим в Съюза“ и извършване на плащания на дължим ДДС при прилагане на режимите се удължава от 20-тия ден на месеца, следващ данъчният период,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края на месеца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следващ данъчния период</a:t>
            </a:r>
          </a:p>
          <a:p>
            <a:pPr marL="180975" lvl="1" indent="0" algn="just">
              <a:spcAft>
                <a:spcPts val="1200"/>
              </a:spcAft>
              <a:buNone/>
              <a:defRPr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Корекциите на предходни справки-декларации за ДДС се извършват в последваща справка-декларация вместо в справка-декларация за данъчния период, в който е допусната грешката (до три години от изтичането на срока за подаване на справка-декларацията)</a:t>
            </a:r>
          </a:p>
          <a:p>
            <a:pPr marL="0" indent="228600" algn="just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Възможност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регистрация за прилагане на режимите - от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01.04.2021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  <a:p>
            <a:pPr marL="0" indent="0" algn="just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0507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9927" y="365126"/>
            <a:ext cx="8933872" cy="41073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</a:t>
            </a: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интерфейс</a:t>
            </a:r>
            <a:endParaRPr lang="bg-BG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836" y="1173017"/>
            <a:ext cx="11259128" cy="55484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Специални разпоредби, приложими към доставки, които се улесняват от електронен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интерфейс (чл. 14а от ЗДДС)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интерфейс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устройство или програма, която позволява комуникация между две независими системи или система и краен получател и може да включва уебсайт, портал, платформа, интерфейс за приложни програми и други подобни средства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данъчно задължено лице,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 дали е установено или не е установено на територията на Европейския съюз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улеснява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дистанционни продажби на стоки на територията на Европейския съюз, внасяни от трети страни или територии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 формата на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пратки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със собствена стойност, ненадвишаваща левовата равностойност на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 евро</a:t>
            </a: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7145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данъчно задължено лице (основен доставчик),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 къде е установен</a:t>
            </a:r>
            <a:endParaRPr lang="bg-B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на данъчно незадължено лице,</a:t>
            </a: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9939338" algn="l"/>
              </a:tabLst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данъчно задължено лице,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 дали 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установено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не е установено на територията на Европейския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съюз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улеснява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доставката на стоки в рамките на Общността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вътреобщностни дистанционни продажби на стоки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вътрешни дистанционни продажби на стоки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от данъчно задължено лице,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което не е установено в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Общността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(основен доставчик),</a:t>
            </a:r>
            <a:endParaRPr lang="bg-BG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данъчно незадължено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лице,</a:t>
            </a:r>
          </a:p>
          <a:p>
            <a:pPr marL="0" indent="0">
              <a:buNone/>
            </a:pP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7145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чрез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използване на електронен интерфейс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като пазар, платформа, портал или подобни средства,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7145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 данъчно задължено лице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 счита, че е получило и доставило тези стоки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3478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9864" y="365125"/>
            <a:ext cx="9083936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(обслужване на едно гише)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интерфейс</a:t>
            </a:r>
            <a:endParaRPr lang="bg-BG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5137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Терминът</a:t>
            </a:r>
            <a:r>
              <a:rPr lang="ru-RU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„улеснява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означава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използването на електронен интерфейс, който позволява на клиент и на доставчик, предлагащ стоки за продажба посредством електронния интерфейс, 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осъществят контакт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който води до доставка на стоки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чрез този електронен интерфейс.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задълженото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лице </a:t>
            </a:r>
            <a:r>
              <a:rPr lang="ru-RU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улеснява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доставката на стоки, когато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изпълнено някое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посочените по-долу условия: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задълженото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лице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 което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да е от условията, при които се извършва доставката на стоки;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задълженото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лице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ангажирано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разрешаването на фактурирането на разходите на клиента във връзка с направено плащане;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 задълженото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лице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ангажирано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поръчката или доставянето на стоките.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се счита, че електронен интерфейс улеснява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доставка,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предоставя 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 което и да е от следните: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обработката на плащания във връзка с доставката на стоки;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обявяването за продажба или рекламирането на стоките;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пренасочването или прехвърлянето на клиенти към други електронни интерфейси, където стоките се предлагат за продажба, без по-нататъшна намеса в доставката. </a:t>
            </a:r>
            <a:endParaRPr lang="ru-RU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5б от Регламент за изпълнение (ЕС) 2019/2026 на Съвета)</a:t>
            </a:r>
          </a:p>
          <a:p>
            <a:endParaRPr lang="bg-BG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604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2136" y="320676"/>
            <a:ext cx="9223786" cy="65838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(обслужване на едно гише)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интерфейс</a:t>
            </a:r>
            <a:endParaRPr lang="en-US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668" y="1182254"/>
            <a:ext cx="10707254" cy="54745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Електронният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интерфейс улеснява, когато: </a:t>
            </a:r>
            <a:endParaRPr lang="bg-BG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за продажба на стоки чрез неговата платформа,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притежава данни за клиентите, свързани с доставката,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предвижда техническо решение за процеса на приемане на поръчка или започване на закупуване (напр. чрез поставяне на стоките в количка за пазаруване),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организира/управлява комуникацията на офертата, приемане на поръчката или плащането на стоките,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 условия, при които доставчикът или клиентът е отговорен за плащането на разходите за връщането на стоки,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налага на доставчика с непълна стойност един или повече специфични методи на плащане, условия за съхранение или изпълнение, или методи за доставка или доставка, използвани за изпълнение на транзакцията,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има право да обработва или да спира плащането на клиента от съответния доставчик или да ограничава по друг начин достъпа до средства,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в състояние да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развали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продажбата без разрешението или одобрението на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основния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доставчик, в случай че стоките не са били получени правилно,</a:t>
            </a: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осигурява обслужване на клиенти, съдействие при връщане на стоки или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замяна,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приема оплаквания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 включва при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спорове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доставчиците и/или техните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клиенти,</a:t>
            </a:r>
            <a:endParaRPr lang="bg-BG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bg-BG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има право да определя цената, на която се продават стоки, като например чрез предлагане на отстъпка чрез програма за лоялност на клиентите, има контрол или оказва влияние върху </a:t>
            </a:r>
            <a:r>
              <a:rPr lang="bg-BG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ценообразуването</a:t>
            </a:r>
            <a:endParaRPr lang="bg-BG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1931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3044" y="150607"/>
            <a:ext cx="9180755" cy="1540081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интерфейс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525" y="1690687"/>
            <a:ext cx="10793290" cy="425352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тези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случаи данъчно задълженото лице, което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управлява електронен интерфейс, се счита за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доставчик и получател, като се приема, че са налице едновременно две доставки: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доставка между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основен доставчик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получател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интерфейс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доставка на стоката, предмет на доставката по т. 1, между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интерфейс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 – данъчно незадълженото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доставчик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електронния интерфейс 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облагаема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 с нулева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ставка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когато е с МИ на територията на страната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За начисления ДДС за получени от основния доставчик доставки на стоки и/или услуги, вкл. за внос, които същият използва за извъшваните от него доставки на стоки към електронния интерфейс, е налице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приспадане на данъчен кредит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Електроният интерфейс е длъжен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води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регистър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доставките, които улеснява, независимо дали е регстриран за прилагане на режимите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чл. 14а, ал.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и 11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ЗДДС).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Електроният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интерфейс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длъжен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също да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подробна отчетност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доставките 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стоки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които не се счита за доставчик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за доставките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далекосъобщителни услуги, услуги за радио- и телевизионно излъчване или услуги, извършвани по електронен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път,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които не участва и не се счита, че действа от свое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(чл. 14а, ал. 12 от ЗДДС). 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3244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984" y="365125"/>
            <a:ext cx="9266816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(обслужване на едно гише)</a:t>
            </a:r>
            <a:endParaRPr lang="bg-BG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22</a:t>
            </a:fld>
            <a:endParaRPr lang="bg-BG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5054772"/>
              </p:ext>
            </p:extLst>
          </p:nvPr>
        </p:nvGraphicFramePr>
        <p:xfrm>
          <a:off x="838200" y="2337020"/>
          <a:ext cx="10515600" cy="3870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/>
          <p:cNvSpPr/>
          <p:nvPr/>
        </p:nvSpPr>
        <p:spPr>
          <a:xfrm flipH="1">
            <a:off x="9274387" y="4611818"/>
            <a:ext cx="1962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2-ра доставка</a:t>
            </a:r>
            <a:endParaRPr lang="bg-B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 rot="10800000" flipH="1" flipV="1">
            <a:off x="9274387" y="2685564"/>
            <a:ext cx="2114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-ва доставка</a:t>
            </a:r>
            <a:endParaRPr lang="bg-B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0005" y="1690689"/>
            <a:ext cx="8433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Презумпция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доставчик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(квази-доставчик)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Фикция за 2 доставки</a:t>
            </a:r>
            <a:endParaRPr lang="bg-B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096000" y="3054896"/>
            <a:ext cx="3048000" cy="3456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226387" y="4882914"/>
            <a:ext cx="3048000" cy="3456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68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0772" y="365125"/>
            <a:ext cx="9213028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en-US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OSS</a:t>
            </a:r>
            <a: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(обслужване на едно гише)</a:t>
            </a:r>
            <a:br>
              <a:rPr lang="bg-BG" sz="2800" b="1" dirty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b="1" dirty="0" smtClean="0">
                <a:solidFill>
                  <a:srgbClr val="B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Електронен интерфейс</a:t>
            </a:r>
            <a:endParaRPr lang="bg-BG" sz="2800" b="1" dirty="0">
              <a:solidFill>
                <a:srgbClr val="B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23</a:t>
            </a:fld>
            <a:endParaRPr lang="bg-BG"/>
          </a:p>
        </p:txBody>
      </p:sp>
      <p:sp>
        <p:nvSpPr>
          <p:cNvPr id="5" name="Oval 4"/>
          <p:cNvSpPr/>
          <p:nvPr/>
        </p:nvSpPr>
        <p:spPr>
          <a:xfrm>
            <a:off x="1323190" y="2111187"/>
            <a:ext cx="2721685" cy="9466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Основен </a:t>
            </a:r>
          </a:p>
          <a:p>
            <a:pPr algn="ctr"/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оставчик – ДЗЛ от трета страна 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323189" y="4844580"/>
            <a:ext cx="2721686" cy="9645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Електроенен интерфейс 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62836" y="1860422"/>
            <a:ext cx="4525834" cy="48610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Полша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 (клиент) - ДНЗЛ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669307" y="2143460"/>
            <a:ext cx="2312893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4044874" y="4921219"/>
            <a:ext cx="2546047" cy="7637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2-ра доставка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8610600" y="3145743"/>
            <a:ext cx="471215" cy="1040908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" name="Rectangle 2"/>
          <p:cNvSpPr/>
          <p:nvPr/>
        </p:nvSpPr>
        <p:spPr>
          <a:xfrm>
            <a:off x="695326" y="1531605"/>
            <a:ext cx="6022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Вътрешна дистанционна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продажба на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стоки:</a:t>
            </a:r>
            <a:endParaRPr lang="bg-BG" dirty="0"/>
          </a:p>
        </p:txBody>
      </p:sp>
      <p:sp>
        <p:nvSpPr>
          <p:cNvPr id="18" name="Right Arrow 17"/>
          <p:cNvSpPr/>
          <p:nvPr/>
        </p:nvSpPr>
        <p:spPr>
          <a:xfrm rot="5400000">
            <a:off x="1786331" y="3641622"/>
            <a:ext cx="1795401" cy="7637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1-ва доставка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45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543050" y="4520879"/>
            <a:ext cx="8664819" cy="1370912"/>
          </a:xfrm>
        </p:spPr>
        <p:txBody>
          <a:bodyPr>
            <a:normAutofit fontScale="55000" lnSpcReduction="20000"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bg-BG" sz="3400" dirty="0" smtClean="0">
              <a:solidFill>
                <a:schemeClr val="folHlink"/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bg-BG" sz="3400" dirty="0" smtClean="0">
              <a:solidFill>
                <a:schemeClr val="folHlink"/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bg-BG" b="1" dirty="0" smtClean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tabLst>
                <a:tab pos="361950" algn="l"/>
              </a:tabLst>
              <a:defRPr/>
            </a:pPr>
            <a:r>
              <a:rPr lang="bg-BG" sz="5100" b="1" dirty="0" smtClean="0">
                <a:solidFill>
                  <a:srgbClr val="002368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БЛАГОДАРЯ  </a:t>
            </a:r>
            <a:r>
              <a:rPr lang="bg-BG" sz="5100" b="1" dirty="0">
                <a:solidFill>
                  <a:srgbClr val="002368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  ВНИМАНИЕТО!</a:t>
            </a:r>
          </a:p>
          <a:p>
            <a:pPr algn="r" eaLnBrk="1" hangingPunct="1">
              <a:buFont typeface="Wingdings" pitchFamily="2" charset="2"/>
              <a:buNone/>
              <a:defRPr/>
            </a:pPr>
            <a:endParaRPr lang="bg-BG" b="1" dirty="0" smtClean="0">
              <a:solidFill>
                <a:schemeClr val="tx2"/>
              </a:solidFill>
            </a:endParaRPr>
          </a:p>
          <a:p>
            <a:pPr eaLnBrk="1" hangingPunct="1">
              <a:defRPr/>
            </a:pPr>
            <a:endParaRPr lang="bg-BG" sz="3900" dirty="0" smtClean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446867" y="1268414"/>
            <a:ext cx="960120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SzPct val="90000"/>
              <a:buFont typeface="Wingdings" pitchFamily="2" charset="2"/>
              <a:buChar char="ü"/>
              <a:defRPr sz="2800">
                <a:solidFill>
                  <a:srgbClr val="170587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Font typeface="Wingdings" pitchFamily="2" charset="2"/>
              <a:buChar char="§"/>
              <a:defRPr sz="2400">
                <a:solidFill>
                  <a:srgbClr val="170587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Font typeface="Times New Roman" pitchFamily="18" charset="0"/>
              <a:buChar char="–"/>
              <a:defRPr sz="2200">
                <a:solidFill>
                  <a:srgbClr val="170587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4A4A9E"/>
                </a:solidFill>
                <a:latin typeface="Verdana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9pPr>
          </a:lstStyle>
          <a:p>
            <a:pPr eaLnBrk="1" hangingPunct="1"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</a:pPr>
            <a:endParaRPr lang="bg-BG" altLang="bg-BG" sz="30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534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SzPct val="90000"/>
              <a:buFont typeface="Wingdings" pitchFamily="2" charset="2"/>
              <a:buChar char="ü"/>
              <a:defRPr sz="2800">
                <a:solidFill>
                  <a:srgbClr val="170587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Font typeface="Wingdings" pitchFamily="2" charset="2"/>
              <a:buChar char="§"/>
              <a:defRPr sz="2400">
                <a:solidFill>
                  <a:srgbClr val="170587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Font typeface="Times New Roman" pitchFamily="18" charset="0"/>
              <a:buChar char="–"/>
              <a:defRPr sz="2200">
                <a:solidFill>
                  <a:srgbClr val="170587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4A4A9E"/>
                </a:solidFill>
                <a:latin typeface="Verdana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F310142A-31B1-4582-85ED-11AF3E3D09E1}" type="slidenum">
              <a:rPr lang="en-GB" altLang="bg-BG" sz="1200">
                <a:solidFill>
                  <a:srgbClr val="4A4A9E"/>
                </a:solidFill>
                <a:latin typeface="Verdana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24</a:t>
            </a:fld>
            <a:endParaRPr lang="en-GB" altLang="bg-BG" sz="1200">
              <a:solidFill>
                <a:srgbClr val="4A4A9E"/>
              </a:solidFill>
              <a:latin typeface="Verdana" pitchFamily="34" charset="0"/>
            </a:endParaRPr>
          </a:p>
        </p:txBody>
      </p:sp>
      <p:pic>
        <p:nvPicPr>
          <p:cNvPr id="2" name="Picture 1" descr="Leap of Faith: &lt;strong&gt;Smile&lt;/strong&gt;. If not for yourself do it for others? :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840" y="2450377"/>
            <a:ext cx="7131182" cy="23632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13647" y="1570616"/>
            <a:ext cx="90041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Обяснитлни бележки на Европейската комисия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ec.europa.eu/taxation_customs/business/vat/modernising-vat-cross-border-ecommerce_en</a:t>
            </a: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4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6650</TotalTime>
  <Words>3450</Words>
  <Application>Microsoft Office PowerPoint</Application>
  <PresentationFormat>Widescreen</PresentationFormat>
  <Paragraphs>258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Symbol</vt:lpstr>
      <vt:lpstr>Times New Roman</vt:lpstr>
      <vt:lpstr>Verdana</vt:lpstr>
      <vt:lpstr>Wingdings</vt:lpstr>
      <vt:lpstr>Office Theme</vt:lpstr>
      <vt:lpstr>ЗАКОН ЗА ДАНЪК ВЪРХУ ДОБАВЕНАТА СТОЙНОСТ 2021 г. </vt:lpstr>
      <vt:lpstr>Дистанционни продажби на крайни клиенти</vt:lpstr>
      <vt:lpstr>Дистанционни продажби на крайни клиенти</vt:lpstr>
      <vt:lpstr>Промени, свързани с хармонизиране на ЗДДС в съответствие с измененията на Директива 2006/112/EO по отношение на доставките на услуги и дистанционните продажби на стоки (ЗИД на ЗДДС - ДВ, бр. 104 от 08.12.2020 г.)</vt:lpstr>
      <vt:lpstr>Въвеждане на OSS (обслужване на едно гише)</vt:lpstr>
      <vt:lpstr>Въвеждане на OSS (обслужване на едно гише) Режим „извън Съюза”</vt:lpstr>
      <vt:lpstr>Въвеждане на OSS (обслужване на едно гише) Режим „в Съюза”</vt:lpstr>
      <vt:lpstr>Въвеждане на OSS (обслужване на едно гише) Режим „в Съюза“</vt:lpstr>
      <vt:lpstr>Въвеждане на OSS (обслужване на едно гише) Режим „в Съюза“</vt:lpstr>
      <vt:lpstr>Въвеждане на OSS (обслужване на едно гише) Режим „в Съюза“</vt:lpstr>
      <vt:lpstr>Въвеждане на OSS (обслужване на едно гише)  Режим „в Съюза” Праг за регистрация</vt:lpstr>
      <vt:lpstr>Въвеждане на OSS (обслужване на едно гише) Режим „Внос“</vt:lpstr>
      <vt:lpstr>Въвеждане на OSS (обслужване на едно гише) Режим „Внос“</vt:lpstr>
      <vt:lpstr>Опростени правила за деклариране и отсрочено плащане на ДДС при внос под 150 евро</vt:lpstr>
      <vt:lpstr>Опростени правила за деклариране и отсрочено плащане на ДДС при внос под 150 евро</vt:lpstr>
      <vt:lpstr>OSS (обслужване на едно гише) – специални режими</vt:lpstr>
      <vt:lpstr>Въвеждане на OSS (обслужване на едно гише)</vt:lpstr>
      <vt:lpstr>Въвеждане на OSS (обслужване на едно гише) Електронен интерфейс</vt:lpstr>
      <vt:lpstr>Въвеждане на OSS (обслужване на едно гише) Електронен интерфейс</vt:lpstr>
      <vt:lpstr>Въвеждане на OSS (обслужване на едно гише) Електронен интерфейс</vt:lpstr>
      <vt:lpstr>Въвеждане на OSS (обслужване на едно гише) Електронен интерфейс</vt:lpstr>
      <vt:lpstr>Въвеждане на OSS (обслужване на едно гише)</vt:lpstr>
      <vt:lpstr>Въвеждане на OSS (обслужване на едно гише) Електронен интерфейс</vt:lpstr>
      <vt:lpstr>PowerPoint Presentation</vt:lpstr>
    </vt:vector>
  </TitlesOfParts>
  <Company>NRA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ИВАНИНА СТАНИМИРОВА МИРИНСКА</dc:creator>
  <cp:lastModifiedBy>ЮЛИЯНА ГЕОРГИЕВА АНДОНОВА</cp:lastModifiedBy>
  <cp:revision>570</cp:revision>
  <cp:lastPrinted>2017-04-12T07:39:24Z</cp:lastPrinted>
  <dcterms:created xsi:type="dcterms:W3CDTF">2017-01-16T14:28:27Z</dcterms:created>
  <dcterms:modified xsi:type="dcterms:W3CDTF">2020-12-18T11:03:55Z</dcterms:modified>
</cp:coreProperties>
</file>